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0"/>
  </p:notesMasterIdLst>
  <p:handoutMasterIdLst>
    <p:handoutMasterId r:id="rId31"/>
  </p:handoutMasterIdLst>
  <p:sldIdLst>
    <p:sldId id="256" r:id="rId2"/>
    <p:sldId id="275" r:id="rId3"/>
    <p:sldId id="291" r:id="rId4"/>
    <p:sldId id="308" r:id="rId5"/>
    <p:sldId id="296" r:id="rId6"/>
    <p:sldId id="294" r:id="rId7"/>
    <p:sldId id="298" r:id="rId8"/>
    <p:sldId id="299" r:id="rId9"/>
    <p:sldId id="292" r:id="rId10"/>
    <p:sldId id="305" r:id="rId11"/>
    <p:sldId id="293" r:id="rId12"/>
    <p:sldId id="306" r:id="rId13"/>
    <p:sldId id="312" r:id="rId14"/>
    <p:sldId id="314" r:id="rId15"/>
    <p:sldId id="315" r:id="rId16"/>
    <p:sldId id="316" r:id="rId17"/>
    <p:sldId id="297" r:id="rId18"/>
    <p:sldId id="295" r:id="rId19"/>
    <p:sldId id="300" r:id="rId20"/>
    <p:sldId id="301" r:id="rId21"/>
    <p:sldId id="302" r:id="rId22"/>
    <p:sldId id="303" r:id="rId23"/>
    <p:sldId id="304" r:id="rId24"/>
    <p:sldId id="307" r:id="rId25"/>
    <p:sldId id="313" r:id="rId26"/>
    <p:sldId id="310" r:id="rId27"/>
    <p:sldId id="311" r:id="rId28"/>
    <p:sldId id="309" r:id="rId29"/>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A31A35D2-654B-481E-8436-F819843259CC}" type="datetimeFigureOut">
              <a:rPr lang="en-GB" smtClean="0"/>
              <a:t>28/06/2021</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0423495E-96B9-402E-BFBD-D434E168B7CF}" type="slidenum">
              <a:rPr lang="en-GB" smtClean="0"/>
              <a:t>‹#›</a:t>
            </a:fld>
            <a:endParaRPr lang="en-GB"/>
          </a:p>
        </p:txBody>
      </p:sp>
    </p:spTree>
    <p:extLst>
      <p:ext uri="{BB962C8B-B14F-4D97-AF65-F5344CB8AC3E}">
        <p14:creationId xmlns:p14="http://schemas.microsoft.com/office/powerpoint/2010/main" val="426503878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173F8501-0918-4AAE-993F-3F0144F59F58}" type="datetimeFigureOut">
              <a:rPr lang="en-GB" smtClean="0"/>
              <a:t>28/06/2021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E87FDB8-4538-4755-A543-4DFB7C9773C8}" type="slidenum">
              <a:rPr lang="en-GB" smtClean="0"/>
              <a:t>‹#›</a:t>
            </a:fld>
            <a:endParaRPr lang="en-GB"/>
          </a:p>
        </p:txBody>
      </p:sp>
    </p:spTree>
    <p:extLst>
      <p:ext uri="{BB962C8B-B14F-4D97-AF65-F5344CB8AC3E}">
        <p14:creationId xmlns:p14="http://schemas.microsoft.com/office/powerpoint/2010/main" val="166695339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E87FDB8-4538-4755-A543-4DFB7C9773C8}" type="slidenum">
              <a:rPr lang="en-GB" smtClean="0"/>
              <a:t>1</a:t>
            </a:fld>
            <a:endParaRPr lang="en-GB"/>
          </a:p>
        </p:txBody>
      </p:sp>
    </p:spTree>
    <p:extLst>
      <p:ext uri="{BB962C8B-B14F-4D97-AF65-F5344CB8AC3E}">
        <p14:creationId xmlns:p14="http://schemas.microsoft.com/office/powerpoint/2010/main" val="670756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36346" y="1788454"/>
            <a:ext cx="6270922" cy="2098226"/>
          </a:xfrm>
        </p:spPr>
        <p:txBody>
          <a:bodyPr anchor="b">
            <a:noAutofit/>
          </a:bodyPr>
          <a:lstStyle>
            <a:lvl1pPr algn="ctr">
              <a:defRPr sz="60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09930" y="3956280"/>
            <a:ext cx="5123755" cy="1086237"/>
          </a:xfrm>
        </p:spPr>
        <p:txBody>
          <a:bodyPr>
            <a:normAutofit/>
          </a:bodyPr>
          <a:lstStyle>
            <a:lvl1pPr marL="0" indent="0" algn="ctr">
              <a:lnSpc>
                <a:spcPct val="112000"/>
              </a:lnSpc>
              <a:spcBef>
                <a:spcPts val="0"/>
              </a:spcBef>
              <a:spcAft>
                <a:spcPts val="0"/>
              </a:spcAft>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564644" y="6453386"/>
            <a:ext cx="1205958" cy="404614"/>
          </a:xfrm>
        </p:spPr>
        <p:txBody>
          <a:bodyPr/>
          <a:lstStyle>
            <a:lvl1pPr>
              <a:defRPr baseline="0">
                <a:solidFill>
                  <a:schemeClr val="tx2"/>
                </a:solidFill>
              </a:defRPr>
            </a:lvl1pPr>
          </a:lstStyle>
          <a:p>
            <a:fld id="{063C710A-14B8-4CA0-8D38-90FBDAADAB87}" type="datetimeFigureOut">
              <a:rPr lang="en-GB" smtClean="0"/>
              <a:t>28/06/2021</a:t>
            </a:fld>
            <a:endParaRPr lang="en-GB"/>
          </a:p>
        </p:txBody>
      </p:sp>
      <p:sp>
        <p:nvSpPr>
          <p:cNvPr id="5" name="Footer Placeholder 4"/>
          <p:cNvSpPr>
            <a:spLocks noGrp="1"/>
          </p:cNvSpPr>
          <p:nvPr>
            <p:ph type="ftr" sz="quarter" idx="11"/>
          </p:nvPr>
        </p:nvSpPr>
        <p:spPr>
          <a:xfrm>
            <a:off x="1938041" y="6453386"/>
            <a:ext cx="5267533"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baseline="0">
                <a:solidFill>
                  <a:schemeClr val="tx2"/>
                </a:solidFill>
              </a:defRPr>
            </a:lvl1pPr>
          </a:lstStyle>
          <a:p>
            <a:fld id="{E1DF83F7-3EA6-4466-B9B0-4E37A880A9AD}" type="slidenum">
              <a:rPr lang="en-GB" smtClean="0"/>
              <a:t>‹#›</a:t>
            </a:fld>
            <a:endParaRPr lang="en-GB"/>
          </a:p>
        </p:txBody>
      </p:sp>
      <p:grpSp>
        <p:nvGrpSpPr>
          <p:cNvPr id="8" name="Group 7"/>
          <p:cNvGrpSpPr/>
          <p:nvPr/>
        </p:nvGrpSpPr>
        <p:grpSpPr>
          <a:xfrm>
            <a:off x="564643" y="744469"/>
            <a:ext cx="8005589" cy="5349671"/>
            <a:chOff x="564643" y="744469"/>
            <a:chExt cx="8005589" cy="5349671"/>
          </a:xfrm>
        </p:grpSpPr>
        <p:sp>
          <p:nvSpPr>
            <p:cNvPr id="11" name="Freeform 6"/>
            <p:cNvSpPr/>
            <p:nvPr/>
          </p:nvSpPr>
          <p:spPr bwMode="auto">
            <a:xfrm>
              <a:off x="6113972" y="1685652"/>
              <a:ext cx="2456260" cy="4408488"/>
            </a:xfrm>
            <a:custGeom>
              <a:avLst/>
              <a:gdLst/>
              <a:ahLst/>
              <a:cxnLst/>
              <a:rect l="l" t="t" r="r" b="b"/>
              <a:pathLst>
                <a:path w="10000" h="10000">
                  <a:moveTo>
                    <a:pt x="8761" y="0"/>
                  </a:moveTo>
                  <a:lnTo>
                    <a:pt x="10000" y="0"/>
                  </a:lnTo>
                  <a:lnTo>
                    <a:pt x="10000" y="10000"/>
                  </a:lnTo>
                  <a:lnTo>
                    <a:pt x="0" y="10000"/>
                  </a:lnTo>
                  <a:lnTo>
                    <a:pt x="0" y="9357"/>
                  </a:lnTo>
                  <a:lnTo>
                    <a:pt x="8761" y="935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564643" y="744469"/>
              <a:ext cx="2456505" cy="4408488"/>
            </a:xfrm>
            <a:custGeom>
              <a:avLst/>
              <a:gdLst/>
              <a:ahLst/>
              <a:cxnLst/>
              <a:rect l="l" t="t" r="r" b="b"/>
              <a:pathLst>
                <a:path w="10001" h="10000">
                  <a:moveTo>
                    <a:pt x="8762" y="0"/>
                  </a:moveTo>
                  <a:lnTo>
                    <a:pt x="10001" y="0"/>
                  </a:lnTo>
                  <a:lnTo>
                    <a:pt x="10001" y="10000"/>
                  </a:lnTo>
                  <a:lnTo>
                    <a:pt x="1" y="10000"/>
                  </a:lnTo>
                  <a:cubicBezTo>
                    <a:pt x="-2" y="9766"/>
                    <a:pt x="4" y="9586"/>
                    <a:pt x="1" y="9352"/>
                  </a:cubicBezTo>
                  <a:lnTo>
                    <a:pt x="8762" y="9346"/>
                  </a:lnTo>
                  <a:lnTo>
                    <a:pt x="8762"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526854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743897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73769" y="1301361"/>
            <a:ext cx="7209728" cy="2852737"/>
          </a:xfrm>
        </p:spPr>
        <p:txBody>
          <a:bodyPr anchor="b">
            <a:normAutofit/>
          </a:bodyPr>
          <a:lstStyle>
            <a:lvl1pPr algn="r">
              <a:defRPr sz="60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73769" y="4216328"/>
            <a:ext cx="7209728" cy="1143324"/>
          </a:xfrm>
        </p:spPr>
        <p:txBody>
          <a:bodyPr/>
          <a:lstStyle>
            <a:lvl1pPr marL="0" indent="0" algn="r">
              <a:lnSpc>
                <a:spcPct val="112000"/>
              </a:lnSpc>
              <a:spcBef>
                <a:spcPts val="0"/>
              </a:spcBef>
              <a:spcAft>
                <a:spcPts val="0"/>
              </a:spcAft>
              <a:buNone/>
              <a:defRPr sz="1800">
                <a:solidFill>
                  <a:schemeClr val="tx2"/>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554181" y="6453386"/>
            <a:ext cx="1216807" cy="404614"/>
          </a:xfrm>
        </p:spPr>
        <p:txBody>
          <a:bodyPr/>
          <a:lstStyle>
            <a:lvl1pPr>
              <a:defRPr>
                <a:solidFill>
                  <a:schemeClr val="tx2"/>
                </a:solidFill>
              </a:defRPr>
            </a:lvl1pPr>
          </a:lstStyle>
          <a:p>
            <a:fld id="{063C710A-14B8-4CA0-8D38-90FBDAADAB87}" type="datetimeFigureOut">
              <a:rPr lang="en-GB" smtClean="0"/>
              <a:t>28/06/2021</a:t>
            </a:fld>
            <a:endParaRPr lang="en-GB"/>
          </a:p>
        </p:txBody>
      </p:sp>
      <p:sp>
        <p:nvSpPr>
          <p:cNvPr id="5" name="Footer Placeholder 4"/>
          <p:cNvSpPr>
            <a:spLocks noGrp="1"/>
          </p:cNvSpPr>
          <p:nvPr>
            <p:ph type="ftr" sz="quarter" idx="11"/>
          </p:nvPr>
        </p:nvSpPr>
        <p:spPr>
          <a:xfrm>
            <a:off x="1938234" y="6453386"/>
            <a:ext cx="5267533"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7373012"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7" name="Freeform 6"/>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bg2"/>
          </a:solidFill>
          <a:ln w="0">
            <a:noFill/>
            <a:prstDash val="solid"/>
            <a:round/>
            <a:headEnd/>
            <a:tailEnd/>
          </a:ln>
        </p:spPr>
      </p:sp>
      <p:sp>
        <p:nvSpPr>
          <p:cNvPr id="8" name="Freeform 7" title="Crop Mark"/>
          <p:cNvSpPr/>
          <p:nvPr/>
        </p:nvSpPr>
        <p:spPr bwMode="auto">
          <a:xfrm>
            <a:off x="6113972" y="1685652"/>
            <a:ext cx="2456260"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002738851"/>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028700" y="2286000"/>
            <a:ext cx="3335840"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894052" y="2286000"/>
            <a:ext cx="3335840"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63C710A-14B8-4CA0-8D38-90FBDAADAB87}" type="datetimeFigureOut">
              <a:rPr lang="en-GB" smtClean="0"/>
              <a:t>28/06/2021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325975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28700" y="2340230"/>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1028700" y="3305208"/>
            <a:ext cx="3335839"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893760" y="2349754"/>
            <a:ext cx="3335840" cy="823912"/>
          </a:xfrm>
        </p:spPr>
        <p:txBody>
          <a:bodyPr anchor="b">
            <a:noAutofit/>
          </a:bodyPr>
          <a:lstStyle>
            <a:lvl1pPr marL="0" indent="0">
              <a:lnSpc>
                <a:spcPct val="84000"/>
              </a:lnSpc>
              <a:spcBef>
                <a:spcPts val="0"/>
              </a:spcBef>
              <a:spcAft>
                <a:spcPts val="0"/>
              </a:spcAft>
              <a:buNone/>
              <a:defRPr sz="2400" b="0"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893760" y="3305208"/>
            <a:ext cx="3335840"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63C710A-14B8-4CA0-8D38-90FBDAADAB87}" type="datetimeFigureOut">
              <a:rPr lang="en-GB" smtClean="0"/>
              <a:t>28/06/2021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2896873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63C710A-14B8-4CA0-8D38-90FBDAADAB87}" type="datetimeFigureOut">
              <a:rPr lang="en-GB" smtClean="0"/>
              <a:t>28/06/2021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077310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3C710A-14B8-4CA0-8D38-90FBDAADAB87}" type="datetimeFigureOut">
              <a:rPr lang="en-GB" smtClean="0"/>
              <a:t>28/06/2021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1020343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Autofit/>
          </a:bodyPr>
          <a:lstStyle>
            <a:lvl1pPr>
              <a:lnSpc>
                <a:spcPct val="84000"/>
              </a:lnSpc>
              <a:defRPr sz="44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92015" y="685801"/>
            <a:ext cx="3909060" cy="5175250"/>
          </a:xfrm>
        </p:spPr>
        <p:txBody>
          <a:bodyPr/>
          <a:lstStyle>
            <a:lvl1pPr>
              <a:defRPr sz="1500"/>
            </a:lvl1pPr>
            <a:lvl2pPr>
              <a:defRPr sz="1500"/>
            </a:lvl2pPr>
            <a:lvl3pPr>
              <a:defRPr sz="1350"/>
            </a:lvl3pPr>
            <a:lvl4pPr>
              <a:defRPr sz="135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42925" y="2856344"/>
            <a:ext cx="2891790" cy="3011056"/>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28/06/2021</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36904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397764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542925" y="685800"/>
            <a:ext cx="2891790" cy="2157884"/>
          </a:xfrm>
        </p:spPr>
        <p:txBody>
          <a:bodyPr anchor="t">
            <a:normAutofit/>
          </a:bodyPr>
          <a:lstStyle>
            <a:lvl1pPr>
              <a:lnSpc>
                <a:spcPct val="84000"/>
              </a:lnSpc>
              <a:defRPr sz="44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149090" y="1"/>
            <a:ext cx="4994910" cy="6857999"/>
          </a:xfrm>
        </p:spPr>
        <p:txBody>
          <a:bodyPr anchor="t">
            <a:normAutofit/>
          </a:bodyPr>
          <a:lstStyle>
            <a:lvl1pPr marL="0" indent="0">
              <a:buNone/>
              <a:defRPr sz="1500"/>
            </a:lvl1pPr>
            <a:lvl2pPr marL="342900" indent="0">
              <a:buNone/>
              <a:defRPr sz="1500"/>
            </a:lvl2pPr>
            <a:lvl3pPr marL="685800" indent="0">
              <a:buNone/>
              <a:defRPr sz="15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542925" y="2855968"/>
            <a:ext cx="2891790" cy="3011432"/>
          </a:xfrm>
        </p:spPr>
        <p:txBody>
          <a:bodyPr>
            <a:normAutofit/>
          </a:bodyPr>
          <a:lstStyle>
            <a:lvl1pPr marL="0" indent="0">
              <a:lnSpc>
                <a:spcPct val="113000"/>
              </a:lnSpc>
              <a:spcBef>
                <a:spcPts val="0"/>
              </a:spcBef>
              <a:spcAft>
                <a:spcPts val="1500"/>
              </a:spcAft>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a:xfrm>
            <a:off x="542925" y="6453386"/>
            <a:ext cx="903429" cy="404614"/>
          </a:xfrm>
        </p:spPr>
        <p:txBody>
          <a:bodyPr/>
          <a:lstStyle>
            <a:lvl1pPr>
              <a:defRPr>
                <a:solidFill>
                  <a:schemeClr val="tx2"/>
                </a:solidFill>
              </a:defRPr>
            </a:lvl1pPr>
          </a:lstStyle>
          <a:p>
            <a:fld id="{063C710A-14B8-4CA0-8D38-90FBDAADAB87}" type="datetimeFigureOut">
              <a:rPr lang="en-GB" smtClean="0"/>
              <a:t>28/06/2021</a:t>
            </a:fld>
            <a:endParaRPr lang="en-GB"/>
          </a:p>
        </p:txBody>
      </p:sp>
      <p:sp>
        <p:nvSpPr>
          <p:cNvPr id="6" name="Footer Placeholder 5"/>
          <p:cNvSpPr>
            <a:spLocks noGrp="1"/>
          </p:cNvSpPr>
          <p:nvPr>
            <p:ph type="ftr" sz="quarter" idx="11"/>
          </p:nvPr>
        </p:nvSpPr>
        <p:spPr>
          <a:xfrm>
            <a:off x="1654459" y="6453386"/>
            <a:ext cx="1780256"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7412355" y="6453386"/>
            <a:ext cx="1197219" cy="404614"/>
          </a:xfrm>
        </p:spPr>
        <p:txBody>
          <a:bodyPr/>
          <a:lstStyle>
            <a:lvl1pPr>
              <a:defRPr>
                <a:solidFill>
                  <a:schemeClr val="tx2"/>
                </a:solidFill>
              </a:defRPr>
            </a:lvl1pPr>
          </a:lstStyle>
          <a:p>
            <a:fld id="{E1DF83F7-3EA6-4466-B9B0-4E37A880A9AD}" type="slidenum">
              <a:rPr lang="en-GB" smtClean="0"/>
              <a:t>‹#›</a:t>
            </a:fld>
            <a:endParaRPr lang="en-GB"/>
          </a:p>
        </p:txBody>
      </p:sp>
      <p:sp>
        <p:nvSpPr>
          <p:cNvPr id="9" name="Rectangle 8"/>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title="Divider Bar"/>
          <p:cNvSpPr/>
          <p:nvPr/>
        </p:nvSpPr>
        <p:spPr>
          <a:xfrm>
            <a:off x="3977640"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95659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2295526"/>
            <a:ext cx="72009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529914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0797" y="624156"/>
            <a:ext cx="1490950"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8700" y="624156"/>
            <a:ext cx="5724525"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C710A-14B8-4CA0-8D38-90FBDAADAB87}" type="datetimeFigureOut">
              <a:rPr lang="en-GB" smtClean="0"/>
              <a:t>28/06/2021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F83F7-3EA6-4466-B9B0-4E37A880A9AD}" type="slidenum">
              <a:rPr lang="en-GB" smtClean="0"/>
              <a:t>‹#›</a:t>
            </a:fld>
            <a:endParaRPr lang="en-GB"/>
          </a:p>
        </p:txBody>
      </p:sp>
    </p:spTree>
    <p:extLst>
      <p:ext uri="{BB962C8B-B14F-4D97-AF65-F5344CB8AC3E}">
        <p14:creationId xmlns:p14="http://schemas.microsoft.com/office/powerpoint/2010/main" val="3288416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8700" y="685800"/>
            <a:ext cx="72009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28700" y="2286000"/>
            <a:ext cx="72009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42987" y="6453386"/>
            <a:ext cx="903429" cy="404614"/>
          </a:xfrm>
          <a:prstGeom prst="rect">
            <a:avLst/>
          </a:prstGeom>
        </p:spPr>
        <p:txBody>
          <a:bodyPr vert="horz" lIns="91440" tIns="45720" rIns="91440" bIns="45720" rtlCol="0" anchor="ctr"/>
          <a:lstStyle>
            <a:lvl1pPr algn="l">
              <a:defRPr sz="1000" baseline="0">
                <a:solidFill>
                  <a:schemeClr val="tx2"/>
                </a:solidFill>
              </a:defRPr>
            </a:lvl1pPr>
          </a:lstStyle>
          <a:p>
            <a:fld id="{063C710A-14B8-4CA0-8D38-90FBDAADAB87}" type="datetimeFigureOut">
              <a:rPr lang="en-GB" smtClean="0"/>
              <a:t>28/06/2021</a:t>
            </a:fld>
            <a:endParaRPr lang="en-GB"/>
          </a:p>
        </p:txBody>
      </p:sp>
      <p:sp>
        <p:nvSpPr>
          <p:cNvPr id="5" name="Footer Placeholder 4"/>
          <p:cNvSpPr>
            <a:spLocks noGrp="1"/>
          </p:cNvSpPr>
          <p:nvPr>
            <p:ph type="ftr" sz="quarter" idx="3"/>
          </p:nvPr>
        </p:nvSpPr>
        <p:spPr>
          <a:xfrm>
            <a:off x="2170173" y="6453386"/>
            <a:ext cx="4710623" cy="404614"/>
          </a:xfrm>
          <a:prstGeom prst="rect">
            <a:avLst/>
          </a:prstGeom>
        </p:spPr>
        <p:txBody>
          <a:bodyPr vert="horz" lIns="91440" tIns="45720" rIns="91440" bIns="45720" rtlCol="0" anchor="ctr"/>
          <a:lstStyle>
            <a:lvl1pPr algn="l">
              <a:defRPr sz="1000" baseline="0">
                <a:solidFill>
                  <a:schemeClr val="tx2"/>
                </a:solidFill>
              </a:defRPr>
            </a:lvl1pPr>
          </a:lstStyle>
          <a:p>
            <a:endParaRPr lang="en-GB"/>
          </a:p>
        </p:txBody>
      </p:sp>
      <p:sp>
        <p:nvSpPr>
          <p:cNvPr id="6" name="Slide Number Placeholder 5"/>
          <p:cNvSpPr>
            <a:spLocks noGrp="1"/>
          </p:cNvSpPr>
          <p:nvPr>
            <p:ph type="sldNum" sz="quarter" idx="4"/>
          </p:nvPr>
        </p:nvSpPr>
        <p:spPr>
          <a:xfrm>
            <a:off x="7104552" y="6453386"/>
            <a:ext cx="1197219" cy="404614"/>
          </a:xfrm>
          <a:prstGeom prst="rect">
            <a:avLst/>
          </a:prstGeom>
        </p:spPr>
        <p:txBody>
          <a:bodyPr vert="horz" lIns="91440" tIns="45720" rIns="91440" bIns="45720" rtlCol="0" anchor="ctr"/>
          <a:lstStyle>
            <a:lvl1pPr algn="r">
              <a:defRPr sz="1000" baseline="0">
                <a:solidFill>
                  <a:schemeClr val="tx2"/>
                </a:solidFill>
              </a:defRPr>
            </a:lvl1pPr>
          </a:lstStyle>
          <a:p>
            <a:fld id="{E1DF83F7-3EA6-4466-B9B0-4E37A880A9AD}" type="slidenum">
              <a:rPr lang="en-GB" smtClean="0"/>
              <a:t>‹#›</a:t>
            </a:fld>
            <a:endParaRPr lang="en-GB"/>
          </a:p>
        </p:txBody>
      </p:sp>
      <p:sp>
        <p:nvSpPr>
          <p:cNvPr id="9" name="Rectangle 8"/>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title="Side bar"/>
          <p:cNvSpPr/>
          <p:nvPr/>
        </p:nvSpPr>
        <p:spPr>
          <a:xfrm>
            <a:off x="358571" y="376"/>
            <a:ext cx="17145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290163941"/>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6858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6858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6858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6912">
          <p15:clr>
            <a:srgbClr val="F26B43"/>
          </p15:clr>
        </p15:guide>
        <p15:guide id="2" pos="936">
          <p15:clr>
            <a:srgbClr val="F26B43"/>
          </p15:clr>
        </p15:guide>
        <p15:guide id="3" pos="864">
          <p15:clr>
            <a:srgbClr val="F26B43"/>
          </p15:clr>
        </p15:guide>
        <p15:guide id="0" orient="horz" pos="1368">
          <p15:clr>
            <a:srgbClr val="F26B43"/>
          </p15:clr>
        </p15:guide>
        <p15:guide id="4" orient="horz" pos="1440">
          <p15:clr>
            <a:srgbClr val="F26B43"/>
          </p15:clr>
        </p15:guide>
        <p15:guide id="5" orient="horz" pos="3696">
          <p15:clr>
            <a:srgbClr val="F26B43"/>
          </p15:clr>
        </p15:guide>
        <p15:guide id="6" orient="horz" pos="432">
          <p15:clr>
            <a:srgbClr val="F26B43"/>
          </p15:clr>
        </p15:guide>
        <p15:guide id="7" orient="horz" pos="1512">
          <p15:clr>
            <a:srgbClr val="F26B43"/>
          </p15:clr>
        </p15:guide>
        <p15:guide id="8" pos="5184">
          <p15:clr>
            <a:srgbClr val="F26B43"/>
          </p15:clr>
        </p15:guide>
        <p15:guide id="9" pos="702">
          <p15:clr>
            <a:srgbClr val="F26B43"/>
          </p15:clr>
        </p15:guide>
        <p15:guide id="10" pos="64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8000" dirty="0" smtClean="0"/>
              <a:t>Welcome!</a:t>
            </a:r>
            <a:endParaRPr lang="en-GB" sz="8000" dirty="0"/>
          </a:p>
        </p:txBody>
      </p:sp>
      <p:sp>
        <p:nvSpPr>
          <p:cNvPr id="3" name="Subtitle 2"/>
          <p:cNvSpPr>
            <a:spLocks noGrp="1"/>
          </p:cNvSpPr>
          <p:nvPr>
            <p:ph type="subTitle" idx="1"/>
          </p:nvPr>
        </p:nvSpPr>
        <p:spPr/>
        <p:txBody>
          <a:bodyPr>
            <a:normAutofit/>
          </a:bodyPr>
          <a:lstStyle/>
          <a:p>
            <a:r>
              <a:rPr lang="en-GB" sz="2400" dirty="0" smtClean="0"/>
              <a:t>Information evening for new Year 3 parents</a:t>
            </a:r>
            <a:endParaRPr lang="en-GB" sz="2400" dirty="0"/>
          </a:p>
        </p:txBody>
      </p:sp>
      <p:pic>
        <p:nvPicPr>
          <p:cNvPr id="4" name="Picture 2" descr="Horsell C of E Junior School - Wok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9969" y="1052736"/>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0749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body" idx="1"/>
          </p:nvPr>
        </p:nvSpPr>
        <p:spPr>
          <a:xfrm>
            <a:off x="827584" y="1916832"/>
            <a:ext cx="7209728" cy="3744416"/>
          </a:xfrm>
        </p:spPr>
        <p:txBody>
          <a:bodyPr>
            <a:normAutofit/>
          </a:bodyPr>
          <a:lstStyle/>
          <a:p>
            <a:pPr marL="45720" indent="0" algn="ctr">
              <a:buNone/>
            </a:pPr>
            <a:endParaRPr lang="en-GB" sz="2800" i="1" dirty="0" smtClean="0"/>
          </a:p>
          <a:p>
            <a:pPr marL="45720" indent="0" algn="ctr">
              <a:buNone/>
            </a:pPr>
            <a:r>
              <a:rPr lang="en-GB" sz="2800" i="1" dirty="0" smtClean="0"/>
              <a:t>At </a:t>
            </a:r>
            <a:r>
              <a:rPr lang="en-GB" sz="2800" i="1" dirty="0"/>
              <a:t>Horsell C of E Junior School we believe that we are all made in the ‘ image of God’.  Through a commitment to Christian values and high academic aspirations, we strive to provide a rich and inclusive education for every member of our school family.</a:t>
            </a:r>
            <a:endParaRPr lang="en-GB" sz="2800" dirty="0"/>
          </a:p>
          <a:p>
            <a:endParaRPr lang="en-GB" dirty="0"/>
          </a:p>
        </p:txBody>
      </p:sp>
      <p:pic>
        <p:nvPicPr>
          <p:cNvPr id="4" name="Picture 2" descr="Horsell C of E Junior School - Wo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610" y="404664"/>
            <a:ext cx="2163676" cy="2163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034202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Christian values</a:t>
            </a:r>
            <a:endParaRPr lang="en-GB" dirty="0"/>
          </a:p>
        </p:txBody>
      </p:sp>
      <p:sp>
        <p:nvSpPr>
          <p:cNvPr id="3" name="Content Placeholder 2"/>
          <p:cNvSpPr>
            <a:spLocks noGrp="1"/>
          </p:cNvSpPr>
          <p:nvPr>
            <p:ph idx="1"/>
          </p:nvPr>
        </p:nvSpPr>
        <p:spPr>
          <a:xfrm>
            <a:off x="1028700" y="2276872"/>
            <a:ext cx="7200900" cy="3581400"/>
          </a:xfrm>
        </p:spPr>
        <p:txBody>
          <a:bodyPr>
            <a:noAutofit/>
          </a:bodyPr>
          <a:lstStyle/>
          <a:p>
            <a:pPr marL="0" indent="0" algn="ctr">
              <a:buNone/>
            </a:pPr>
            <a:r>
              <a:rPr lang="en-GB" sz="3600" dirty="0" smtClean="0">
                <a:latin typeface="Calibri" panose="020F0502020204030204" pitchFamily="34" charset="0"/>
                <a:cs typeface="Calibri" panose="020F0502020204030204" pitchFamily="34" charset="0"/>
              </a:rPr>
              <a:t>Dignity</a:t>
            </a:r>
          </a:p>
          <a:p>
            <a:pPr marL="0" indent="0" algn="ctr">
              <a:buNone/>
            </a:pPr>
            <a:r>
              <a:rPr lang="en-GB" sz="3600" dirty="0" smtClean="0">
                <a:latin typeface="Calibri" panose="020F0502020204030204" pitchFamily="34" charset="0"/>
                <a:cs typeface="Calibri" panose="020F0502020204030204" pitchFamily="34" charset="0"/>
              </a:rPr>
              <a:t>Hope</a:t>
            </a:r>
          </a:p>
          <a:p>
            <a:pPr marL="0" indent="0" algn="ctr">
              <a:buNone/>
            </a:pPr>
            <a:r>
              <a:rPr lang="en-GB" sz="3600" dirty="0" smtClean="0">
                <a:latin typeface="Calibri" panose="020F0502020204030204" pitchFamily="34" charset="0"/>
                <a:cs typeface="Calibri" panose="020F0502020204030204" pitchFamily="34" charset="0"/>
              </a:rPr>
              <a:t>Justice</a:t>
            </a:r>
          </a:p>
          <a:p>
            <a:pPr marL="0" indent="0" algn="ctr">
              <a:buNone/>
            </a:pPr>
            <a:r>
              <a:rPr lang="en-GB" sz="3600" dirty="0" smtClean="0">
                <a:latin typeface="Calibri" panose="020F0502020204030204" pitchFamily="34" charset="0"/>
                <a:cs typeface="Calibri" panose="020F0502020204030204" pitchFamily="34" charset="0"/>
              </a:rPr>
              <a:t>Service</a:t>
            </a:r>
          </a:p>
          <a:p>
            <a:pPr marL="0" indent="0" algn="ctr">
              <a:buNone/>
            </a:pPr>
            <a:r>
              <a:rPr lang="en-GB" sz="3600" dirty="0" smtClean="0">
                <a:latin typeface="Calibri" panose="020F0502020204030204" pitchFamily="34" charset="0"/>
                <a:cs typeface="Calibri" panose="020F0502020204030204" pitchFamily="34" charset="0"/>
              </a:rPr>
              <a:t>Love</a:t>
            </a:r>
          </a:p>
          <a:p>
            <a:pPr marL="0" indent="0" algn="ctr">
              <a:buNone/>
            </a:pPr>
            <a:r>
              <a:rPr lang="en-GB" sz="3600" dirty="0" smtClean="0">
                <a:latin typeface="Calibri" panose="020F0502020204030204" pitchFamily="34" charset="0"/>
                <a:cs typeface="Calibri" panose="020F0502020204030204" pitchFamily="34" charset="0"/>
              </a:rPr>
              <a:t>Forgiveness</a:t>
            </a:r>
          </a:p>
        </p:txBody>
      </p:sp>
      <p:pic>
        <p:nvPicPr>
          <p:cNvPr id="4" name="Picture 3"/>
          <p:cNvPicPr>
            <a:picLocks noChangeAspect="1"/>
          </p:cNvPicPr>
          <p:nvPr/>
        </p:nvPicPr>
        <p:blipFill>
          <a:blip r:embed="rId2"/>
          <a:stretch>
            <a:fillRect/>
          </a:stretch>
        </p:blipFill>
        <p:spPr>
          <a:xfrm>
            <a:off x="6588224" y="4693732"/>
            <a:ext cx="2164268" cy="216426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366" y="137301"/>
            <a:ext cx="2885610" cy="1923548"/>
          </a:xfrm>
          <a:prstGeom prst="rect">
            <a:avLst/>
          </a:prstGeom>
        </p:spPr>
      </p:pic>
    </p:spTree>
    <p:extLst>
      <p:ext uri="{BB962C8B-B14F-4D97-AF65-F5344CB8AC3E}">
        <p14:creationId xmlns:p14="http://schemas.microsoft.com/office/powerpoint/2010/main" val="10647270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the session</a:t>
            </a:r>
            <a:endParaRPr lang="en-GB" dirty="0"/>
          </a:p>
        </p:txBody>
      </p:sp>
      <p:sp>
        <p:nvSpPr>
          <p:cNvPr id="3" name="Content Placeholder 2"/>
          <p:cNvSpPr>
            <a:spLocks noGrp="1"/>
          </p:cNvSpPr>
          <p:nvPr>
            <p:ph idx="1"/>
          </p:nvPr>
        </p:nvSpPr>
        <p:spPr/>
        <p:txBody>
          <a:bodyPr/>
          <a:lstStyle/>
          <a:p>
            <a:r>
              <a:rPr lang="en-GB" dirty="0" smtClean="0"/>
              <a:t>Our vision</a:t>
            </a:r>
          </a:p>
          <a:p>
            <a:r>
              <a:rPr lang="en-GB" dirty="0" smtClean="0"/>
              <a:t>Important names and members of staff</a:t>
            </a:r>
          </a:p>
          <a:p>
            <a:r>
              <a:rPr lang="en-GB" dirty="0" smtClean="0"/>
              <a:t>What is different about a church school</a:t>
            </a:r>
          </a:p>
          <a:p>
            <a:r>
              <a:rPr lang="en-GB" dirty="0" smtClean="0"/>
              <a:t>Our curriculum</a:t>
            </a:r>
          </a:p>
          <a:p>
            <a:r>
              <a:rPr lang="en-GB" dirty="0" smtClean="0"/>
              <a:t>Practical matters</a:t>
            </a:r>
            <a:endParaRPr lang="en-GB" dirty="0"/>
          </a:p>
        </p:txBody>
      </p:sp>
    </p:spTree>
    <p:extLst>
      <p:ext uri="{BB962C8B-B14F-4D97-AF65-F5344CB8AC3E}">
        <p14:creationId xmlns:p14="http://schemas.microsoft.com/office/powerpoint/2010/main" val="37528519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Our vision for our school..</a:t>
            </a:r>
            <a:endParaRPr lang="en-GB" dirty="0"/>
          </a:p>
        </p:txBody>
      </p:sp>
      <p:sp>
        <p:nvSpPr>
          <p:cNvPr id="3" name="Content Placeholder 2"/>
          <p:cNvSpPr>
            <a:spLocks noGrp="1"/>
          </p:cNvSpPr>
          <p:nvPr>
            <p:ph idx="1"/>
          </p:nvPr>
        </p:nvSpPr>
        <p:spPr/>
        <p:txBody>
          <a:bodyPr/>
          <a:lstStyle/>
          <a:p>
            <a:pPr marL="0" indent="0">
              <a:buNone/>
            </a:pPr>
            <a:r>
              <a:rPr lang="en-GB" dirty="0" smtClean="0"/>
              <a:t>We place equal weight on a child’s </a:t>
            </a:r>
            <a:r>
              <a:rPr lang="en-GB" b="1" dirty="0" smtClean="0"/>
              <a:t>academic success </a:t>
            </a:r>
            <a:r>
              <a:rPr lang="en-GB" dirty="0" smtClean="0"/>
              <a:t>and their </a:t>
            </a:r>
            <a:r>
              <a:rPr lang="en-GB" b="1" dirty="0" smtClean="0"/>
              <a:t>pastoral needs</a:t>
            </a:r>
            <a:r>
              <a:rPr lang="en-GB" dirty="0" smtClean="0"/>
              <a:t>.</a:t>
            </a:r>
          </a:p>
          <a:p>
            <a:pPr marL="0" indent="0">
              <a:buNone/>
            </a:pPr>
            <a:endParaRPr lang="en-GB" dirty="0"/>
          </a:p>
          <a:p>
            <a:pPr marL="0" indent="0" algn="ctr">
              <a:buNone/>
            </a:pPr>
            <a:r>
              <a:rPr lang="en-GB" sz="3600" b="1" dirty="0" smtClean="0">
                <a:effectLst>
                  <a:outerShdw blurRad="38100" dist="38100" dir="2700000" algn="tl">
                    <a:srgbClr val="000000">
                      <a:alpha val="43137"/>
                    </a:srgbClr>
                  </a:outerShdw>
                </a:effectLst>
              </a:rPr>
              <a:t>What does this look like?</a:t>
            </a:r>
            <a:endParaRPr lang="en-GB"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92440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Important names and adults within the school</a:t>
            </a:r>
            <a:endParaRPr lang="en-GB" dirty="0"/>
          </a:p>
        </p:txBody>
      </p:sp>
      <p:sp>
        <p:nvSpPr>
          <p:cNvPr id="3" name="Content Placeholder 2"/>
          <p:cNvSpPr>
            <a:spLocks noGrp="1"/>
          </p:cNvSpPr>
          <p:nvPr>
            <p:ph idx="1"/>
          </p:nvPr>
        </p:nvSpPr>
        <p:spPr/>
        <p:txBody>
          <a:bodyPr>
            <a:normAutofit/>
          </a:bodyPr>
          <a:lstStyle/>
          <a:p>
            <a:r>
              <a:rPr lang="en-GB" dirty="0" smtClean="0"/>
              <a:t>Mrs Wand – </a:t>
            </a:r>
            <a:r>
              <a:rPr lang="en-GB" dirty="0" err="1" smtClean="0"/>
              <a:t>Headteacher</a:t>
            </a:r>
            <a:endParaRPr lang="en-GB" dirty="0" smtClean="0"/>
          </a:p>
          <a:p>
            <a:r>
              <a:rPr lang="en-GB" dirty="0" smtClean="0"/>
              <a:t>Mrs </a:t>
            </a:r>
            <a:r>
              <a:rPr lang="en-GB" dirty="0" err="1" smtClean="0"/>
              <a:t>Brinicombe</a:t>
            </a:r>
            <a:r>
              <a:rPr lang="en-GB" dirty="0" smtClean="0"/>
              <a:t> – Deputy </a:t>
            </a:r>
            <a:r>
              <a:rPr lang="en-GB" dirty="0" err="1" smtClean="0"/>
              <a:t>Headteacher</a:t>
            </a:r>
            <a:endParaRPr lang="en-GB" dirty="0" smtClean="0"/>
          </a:p>
          <a:p>
            <a:r>
              <a:rPr lang="en-GB" dirty="0" smtClean="0"/>
              <a:t>Ms Ash – Assistant Head with responsibility for Inclusion, SEND and Safeguarding</a:t>
            </a:r>
          </a:p>
          <a:p>
            <a:r>
              <a:rPr lang="en-GB" dirty="0" smtClean="0"/>
              <a:t>Mr </a:t>
            </a:r>
            <a:r>
              <a:rPr lang="en-GB" dirty="0" err="1" smtClean="0"/>
              <a:t>Dunsford</a:t>
            </a:r>
            <a:r>
              <a:rPr lang="en-GB" dirty="0" smtClean="0"/>
              <a:t> – Head of Year 3, Class teacher (Oak)</a:t>
            </a:r>
          </a:p>
          <a:p>
            <a:r>
              <a:rPr lang="en-GB" dirty="0" smtClean="0"/>
              <a:t>Miss Harrington – Class teacher (Ash)</a:t>
            </a:r>
          </a:p>
          <a:p>
            <a:r>
              <a:rPr lang="en-GB" dirty="0" smtClean="0"/>
              <a:t>Ms Nash – Class teacher (Elm)</a:t>
            </a:r>
          </a:p>
          <a:p>
            <a:endParaRPr lang="en-GB" dirty="0"/>
          </a:p>
          <a:p>
            <a:pPr marL="0" indent="0">
              <a:buNone/>
            </a:pPr>
            <a:endParaRPr lang="en-GB" dirty="0" smtClean="0"/>
          </a:p>
          <a:p>
            <a:pPr marL="0" indent="0">
              <a:buNone/>
            </a:pPr>
            <a:endParaRPr lang="en-GB" dirty="0" smtClean="0"/>
          </a:p>
          <a:p>
            <a:endParaRPr lang="en-GB" dirty="0"/>
          </a:p>
          <a:p>
            <a:endParaRPr lang="en-GB" dirty="0"/>
          </a:p>
        </p:txBody>
      </p:sp>
    </p:spTree>
    <p:extLst>
      <p:ext uri="{BB962C8B-B14F-4D97-AF65-F5344CB8AC3E}">
        <p14:creationId xmlns:p14="http://schemas.microsoft.com/office/powerpoint/2010/main" val="37571507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Horsell</a:t>
            </a:r>
            <a:r>
              <a:rPr lang="en-GB" dirty="0" smtClean="0"/>
              <a:t> Junior School is a church school..</a:t>
            </a:r>
            <a:endParaRPr lang="en-GB" dirty="0"/>
          </a:p>
        </p:txBody>
      </p:sp>
      <p:sp>
        <p:nvSpPr>
          <p:cNvPr id="3" name="Content Placeholder 2"/>
          <p:cNvSpPr>
            <a:spLocks noGrp="1"/>
          </p:cNvSpPr>
          <p:nvPr>
            <p:ph idx="1"/>
          </p:nvPr>
        </p:nvSpPr>
        <p:spPr>
          <a:xfrm>
            <a:off x="1028700" y="2060848"/>
            <a:ext cx="7200900" cy="4320480"/>
          </a:xfrm>
        </p:spPr>
        <p:txBody>
          <a:bodyPr/>
          <a:lstStyle/>
          <a:p>
            <a:r>
              <a:rPr lang="en-GB" dirty="0" smtClean="0"/>
              <a:t>We are a church school which means that we have a session of Collective Worship every day from 8 55 – 9 10.  The whole school attends.</a:t>
            </a:r>
          </a:p>
          <a:p>
            <a:r>
              <a:rPr lang="en-GB" dirty="0" smtClean="0"/>
              <a:t>As a church school RE is a CORE subject, which means that it is taught for 1 hour every week.  The content of the RE syllabus is set by the diocese and is therefore predominately Christian.  We do cover all of the major world faiths in RE and encourage the children to compare the different religions where we can. </a:t>
            </a:r>
          </a:p>
          <a:p>
            <a:r>
              <a:rPr lang="en-GB" dirty="0" smtClean="0"/>
              <a:t>We celebrate the key religious festivals of all of our pupils.</a:t>
            </a:r>
          </a:p>
          <a:p>
            <a:r>
              <a:rPr lang="en-GB" dirty="0" smtClean="0"/>
              <a:t>We have strong links with our local church.</a:t>
            </a:r>
            <a:endParaRPr lang="en-GB" dirty="0"/>
          </a:p>
        </p:txBody>
      </p:sp>
      <p:pic>
        <p:nvPicPr>
          <p:cNvPr id="4" name="Picture 3"/>
          <p:cNvPicPr>
            <a:picLocks noChangeAspect="1"/>
          </p:cNvPicPr>
          <p:nvPr/>
        </p:nvPicPr>
        <p:blipFill>
          <a:blip r:embed="rId2"/>
          <a:stretch>
            <a:fillRect/>
          </a:stretch>
        </p:blipFill>
        <p:spPr>
          <a:xfrm>
            <a:off x="7740352" y="5301208"/>
            <a:ext cx="1233952" cy="1237428"/>
          </a:xfrm>
          <a:prstGeom prst="rect">
            <a:avLst/>
          </a:prstGeom>
        </p:spPr>
      </p:pic>
      <p:sp>
        <p:nvSpPr>
          <p:cNvPr id="5" name="Rectangle 4"/>
          <p:cNvSpPr/>
          <p:nvPr/>
        </p:nvSpPr>
        <p:spPr>
          <a:xfrm>
            <a:off x="1031594" y="5797034"/>
            <a:ext cx="5155899" cy="369332"/>
          </a:xfrm>
          <a:prstGeom prst="rect">
            <a:avLst/>
          </a:prstGeom>
        </p:spPr>
        <p:txBody>
          <a:bodyPr wrap="none">
            <a:spAutoFit/>
          </a:bodyPr>
          <a:lstStyle/>
          <a:p>
            <a:r>
              <a:rPr lang="en-GB" dirty="0">
                <a:solidFill>
                  <a:schemeClr val="tx2"/>
                </a:solidFill>
              </a:rPr>
              <a:t> </a:t>
            </a:r>
            <a:r>
              <a:rPr lang="en-GB" i="1" dirty="0">
                <a:solidFill>
                  <a:schemeClr val="tx2"/>
                </a:solidFill>
              </a:rPr>
              <a:t>I came to give life—life in all its </a:t>
            </a:r>
            <a:r>
              <a:rPr lang="en-GB" i="1" dirty="0" smtClean="0">
                <a:solidFill>
                  <a:schemeClr val="tx2"/>
                </a:solidFill>
              </a:rPr>
              <a:t>fullness </a:t>
            </a:r>
            <a:r>
              <a:rPr lang="en-GB" dirty="0" smtClean="0">
                <a:solidFill>
                  <a:schemeClr val="tx2"/>
                </a:solidFill>
              </a:rPr>
              <a:t>John 10</a:t>
            </a:r>
            <a:r>
              <a:rPr lang="en-GB" dirty="0" smtClean="0"/>
              <a:t>:10</a:t>
            </a:r>
            <a:endParaRPr lang="en-GB" dirty="0"/>
          </a:p>
        </p:txBody>
      </p:sp>
    </p:spTree>
    <p:extLst>
      <p:ext uri="{BB962C8B-B14F-4D97-AF65-F5344CB8AC3E}">
        <p14:creationId xmlns:p14="http://schemas.microsoft.com/office/powerpoint/2010/main" val="41753395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are a Voluntary Aided School</a:t>
            </a:r>
            <a:endParaRPr lang="en-GB" dirty="0"/>
          </a:p>
        </p:txBody>
      </p:sp>
      <p:sp>
        <p:nvSpPr>
          <p:cNvPr id="3" name="Content Placeholder 2"/>
          <p:cNvSpPr>
            <a:spLocks noGrp="1"/>
          </p:cNvSpPr>
          <p:nvPr>
            <p:ph idx="1"/>
          </p:nvPr>
        </p:nvSpPr>
        <p:spPr/>
        <p:txBody>
          <a:bodyPr>
            <a:normAutofit lnSpcReduction="10000"/>
          </a:bodyPr>
          <a:lstStyle/>
          <a:p>
            <a:r>
              <a:rPr lang="en-GB" dirty="0" smtClean="0"/>
              <a:t>The Governors at our school are the employer – not the county council</a:t>
            </a:r>
          </a:p>
          <a:p>
            <a:r>
              <a:rPr lang="en-GB" dirty="0" smtClean="0"/>
              <a:t>The constitution of our Governing body has to represent the religious character of our school.  (‘Foundation’ governors)</a:t>
            </a:r>
          </a:p>
          <a:p>
            <a:r>
              <a:rPr lang="en-GB" dirty="0" smtClean="0"/>
              <a:t>The Diocese owns the building and we have to make up 10% of capital projects, hence the Governors’ Fund</a:t>
            </a:r>
          </a:p>
          <a:p>
            <a:r>
              <a:rPr lang="en-GB" dirty="0" smtClean="0"/>
              <a:t>In addition to OFSTED, we have a SIAMS inspection, which looks at the ethos and vision of our school, and also assesses how well we care for our children pastorally and spiritually.  This is additional reassurance for parents regarding the quality of education and care at our school.</a:t>
            </a:r>
          </a:p>
        </p:txBody>
      </p:sp>
    </p:spTree>
    <p:extLst>
      <p:ext uri="{BB962C8B-B14F-4D97-AF65-F5344CB8AC3E}">
        <p14:creationId xmlns:p14="http://schemas.microsoft.com/office/powerpoint/2010/main" val="13417961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is Junior School different?</a:t>
            </a:r>
            <a:endParaRPr lang="en-GB" dirty="0"/>
          </a:p>
        </p:txBody>
      </p:sp>
      <p:sp>
        <p:nvSpPr>
          <p:cNvPr id="3" name="Content Placeholder 2"/>
          <p:cNvSpPr>
            <a:spLocks noGrp="1"/>
          </p:cNvSpPr>
          <p:nvPr>
            <p:ph idx="1"/>
          </p:nvPr>
        </p:nvSpPr>
        <p:spPr/>
        <p:txBody>
          <a:bodyPr>
            <a:normAutofit lnSpcReduction="10000"/>
          </a:bodyPr>
          <a:lstStyle/>
          <a:p>
            <a:r>
              <a:rPr lang="en-GB" dirty="0" smtClean="0"/>
              <a:t>Your child is becoming more independent – they are growing up!</a:t>
            </a:r>
          </a:p>
          <a:p>
            <a:r>
              <a:rPr lang="en-GB" dirty="0" smtClean="0"/>
              <a:t>They will be encouraged to take more responsibility for their equipment, homework and behaviour</a:t>
            </a:r>
          </a:p>
          <a:p>
            <a:r>
              <a:rPr lang="en-GB" dirty="0" smtClean="0"/>
              <a:t>Information is shared via email and the website – but we do encourage the children to tell you important information as well</a:t>
            </a:r>
          </a:p>
          <a:p>
            <a:r>
              <a:rPr lang="en-GB" dirty="0" smtClean="0"/>
              <a:t>Teaching Assistants work across the school and are not assigned to particular classes, although children with an Education, Health and Care Plan will have a TA who works closely with them</a:t>
            </a:r>
          </a:p>
          <a:p>
            <a:endParaRPr lang="en-GB" dirty="0"/>
          </a:p>
        </p:txBody>
      </p:sp>
      <p:pic>
        <p:nvPicPr>
          <p:cNvPr id="4" name="Picture 3"/>
          <p:cNvPicPr>
            <a:picLocks noChangeAspect="1"/>
          </p:cNvPicPr>
          <p:nvPr/>
        </p:nvPicPr>
        <p:blipFill>
          <a:blip r:embed="rId2"/>
          <a:stretch>
            <a:fillRect/>
          </a:stretch>
        </p:blipFill>
        <p:spPr>
          <a:xfrm>
            <a:off x="6372200" y="4581128"/>
            <a:ext cx="2164268" cy="2164268"/>
          </a:xfrm>
          <a:prstGeom prst="rect">
            <a:avLst/>
          </a:prstGeom>
        </p:spPr>
      </p:pic>
    </p:spTree>
    <p:extLst>
      <p:ext uri="{BB962C8B-B14F-4D97-AF65-F5344CB8AC3E}">
        <p14:creationId xmlns:p14="http://schemas.microsoft.com/office/powerpoint/2010/main" val="37967326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is Junior School different?</a:t>
            </a:r>
            <a:endParaRPr lang="en-GB" dirty="0"/>
          </a:p>
        </p:txBody>
      </p:sp>
      <p:sp>
        <p:nvSpPr>
          <p:cNvPr id="3" name="Content Placeholder 2"/>
          <p:cNvSpPr>
            <a:spLocks noGrp="1"/>
          </p:cNvSpPr>
          <p:nvPr>
            <p:ph idx="1"/>
          </p:nvPr>
        </p:nvSpPr>
        <p:spPr/>
        <p:txBody>
          <a:bodyPr/>
          <a:lstStyle/>
          <a:p>
            <a:r>
              <a:rPr lang="en-GB" dirty="0" smtClean="0"/>
              <a:t>Junior school is usually the time when children start to become more socially aware, which can lead to more playground disagreements and friendship worries.  This is completely normal.</a:t>
            </a:r>
          </a:p>
          <a:p>
            <a:endParaRPr lang="en-GB" dirty="0"/>
          </a:p>
        </p:txBody>
      </p:sp>
    </p:spTree>
    <p:extLst>
      <p:ext uri="{BB962C8B-B14F-4D97-AF65-F5344CB8AC3E}">
        <p14:creationId xmlns:p14="http://schemas.microsoft.com/office/powerpoint/2010/main" val="3873513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How do we help the children become more independent and resilient?</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‘What could YOU do?’</a:t>
            </a:r>
          </a:p>
          <a:p>
            <a:r>
              <a:rPr lang="en-GB" dirty="0" smtClean="0"/>
              <a:t>PSHE</a:t>
            </a:r>
          </a:p>
          <a:p>
            <a:r>
              <a:rPr lang="en-GB" dirty="0" smtClean="0"/>
              <a:t>Zones of Regulation</a:t>
            </a:r>
          </a:p>
          <a:p>
            <a:r>
              <a:rPr lang="en-GB" dirty="0" smtClean="0"/>
              <a:t>Named adult</a:t>
            </a:r>
          </a:p>
          <a:p>
            <a:r>
              <a:rPr lang="en-GB" dirty="0" smtClean="0"/>
              <a:t>Use our values to help the children reflect on their behaviour choices and use a restorative approach to encourage empathy, forgiveness and understanding</a:t>
            </a:r>
          </a:p>
          <a:p>
            <a:r>
              <a:rPr lang="en-GB" dirty="0" smtClean="0"/>
              <a:t>Expectations around PE kits and remembering important pieces of equipment</a:t>
            </a:r>
          </a:p>
          <a:p>
            <a:r>
              <a:rPr lang="en-GB" dirty="0" smtClean="0"/>
              <a:t>Home school agreement</a:t>
            </a:r>
          </a:p>
          <a:p>
            <a:r>
              <a:rPr lang="en-GB" dirty="0" smtClean="0"/>
              <a:t>We also mix up the classes at the end of every year so that they get used to socialising with more children and develop a wider friendship circle.</a:t>
            </a:r>
            <a:endParaRPr lang="en-GB" dirty="0"/>
          </a:p>
        </p:txBody>
      </p:sp>
      <p:pic>
        <p:nvPicPr>
          <p:cNvPr id="4" name="Picture 3"/>
          <p:cNvPicPr>
            <a:picLocks noChangeAspect="1"/>
          </p:cNvPicPr>
          <p:nvPr/>
        </p:nvPicPr>
        <p:blipFill>
          <a:blip r:embed="rId2"/>
          <a:stretch>
            <a:fillRect/>
          </a:stretch>
        </p:blipFill>
        <p:spPr>
          <a:xfrm>
            <a:off x="6660232" y="5157192"/>
            <a:ext cx="2164268" cy="2170364"/>
          </a:xfrm>
          <a:prstGeom prst="rect">
            <a:avLst/>
          </a:prstGeom>
        </p:spPr>
      </p:pic>
    </p:spTree>
    <p:extLst>
      <p:ext uri="{BB962C8B-B14F-4D97-AF65-F5344CB8AC3E}">
        <p14:creationId xmlns:p14="http://schemas.microsoft.com/office/powerpoint/2010/main" val="25687332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can parents do to support their child?</a:t>
            </a:r>
            <a:endParaRPr lang="en-GB" dirty="0"/>
          </a:p>
        </p:txBody>
      </p:sp>
      <p:sp>
        <p:nvSpPr>
          <p:cNvPr id="3" name="Content Placeholder 2"/>
          <p:cNvSpPr>
            <a:spLocks noGrp="1"/>
          </p:cNvSpPr>
          <p:nvPr>
            <p:ph idx="1"/>
          </p:nvPr>
        </p:nvSpPr>
        <p:spPr/>
        <p:txBody>
          <a:bodyPr/>
          <a:lstStyle/>
          <a:p>
            <a:r>
              <a:rPr lang="en-GB" dirty="0"/>
              <a:t>What could YOU do</a:t>
            </a:r>
            <a:r>
              <a:rPr lang="en-GB" dirty="0" smtClean="0"/>
              <a:t>?</a:t>
            </a:r>
          </a:p>
          <a:p>
            <a:r>
              <a:rPr lang="en-GB" dirty="0" smtClean="0"/>
              <a:t>Use the language of ‘zones of regulation’ </a:t>
            </a:r>
          </a:p>
          <a:p>
            <a:pPr marL="0" indent="0">
              <a:buNone/>
            </a:pPr>
            <a:endParaRPr lang="en-GB" dirty="0"/>
          </a:p>
        </p:txBody>
      </p:sp>
      <p:pic>
        <p:nvPicPr>
          <p:cNvPr id="4" name="Picture 3"/>
          <p:cNvPicPr>
            <a:picLocks noChangeAspect="1"/>
          </p:cNvPicPr>
          <p:nvPr/>
        </p:nvPicPr>
        <p:blipFill>
          <a:blip r:embed="rId2"/>
          <a:stretch>
            <a:fillRect/>
          </a:stretch>
        </p:blipFill>
        <p:spPr>
          <a:xfrm>
            <a:off x="2699792" y="3529075"/>
            <a:ext cx="4248472" cy="2477668"/>
          </a:xfrm>
          <a:prstGeom prst="rect">
            <a:avLst/>
          </a:prstGeom>
        </p:spPr>
      </p:pic>
    </p:spTree>
    <p:extLst>
      <p:ext uri="{BB962C8B-B14F-4D97-AF65-F5344CB8AC3E}">
        <p14:creationId xmlns:p14="http://schemas.microsoft.com/office/powerpoint/2010/main" val="7193743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cover the national curriculum..</a:t>
            </a:r>
            <a:endParaRPr lang="en-GB" dirty="0"/>
          </a:p>
        </p:txBody>
      </p:sp>
      <p:sp>
        <p:nvSpPr>
          <p:cNvPr id="3" name="Content Placeholder 2"/>
          <p:cNvSpPr>
            <a:spLocks noGrp="1"/>
          </p:cNvSpPr>
          <p:nvPr>
            <p:ph idx="1"/>
          </p:nvPr>
        </p:nvSpPr>
        <p:spPr/>
        <p:txBody>
          <a:bodyPr>
            <a:normAutofit fontScale="62500" lnSpcReduction="20000"/>
          </a:bodyPr>
          <a:lstStyle/>
          <a:p>
            <a:pPr marL="0" indent="0" algn="ctr">
              <a:buNone/>
            </a:pPr>
            <a:r>
              <a:rPr lang="en-GB" b="1" u="sng" dirty="0">
                <a:solidFill>
                  <a:srgbClr val="000000"/>
                </a:solidFill>
                <a:latin typeface="Nanum Gothic"/>
              </a:rPr>
              <a:t>Our Curriculum Vision ('intent')</a:t>
            </a:r>
            <a:endParaRPr lang="en-GB" dirty="0">
              <a:solidFill>
                <a:srgbClr val="000000"/>
              </a:solidFill>
              <a:latin typeface="Nanum Gothic"/>
            </a:endParaRPr>
          </a:p>
          <a:p>
            <a:pPr marL="0" indent="0">
              <a:buNone/>
            </a:pPr>
            <a:r>
              <a:rPr lang="en-GB" dirty="0">
                <a:solidFill>
                  <a:srgbClr val="000000"/>
                </a:solidFill>
                <a:latin typeface="Nanum Gothic"/>
              </a:rPr>
              <a:t>At </a:t>
            </a:r>
            <a:r>
              <a:rPr lang="en-GB" dirty="0" err="1">
                <a:solidFill>
                  <a:srgbClr val="000000"/>
                </a:solidFill>
                <a:latin typeface="Nanum Gothic"/>
              </a:rPr>
              <a:t>Horsell</a:t>
            </a:r>
            <a:r>
              <a:rPr lang="en-GB" dirty="0">
                <a:solidFill>
                  <a:srgbClr val="000000"/>
                </a:solidFill>
                <a:latin typeface="Nanum Gothic"/>
              </a:rPr>
              <a:t> C of E Junior School we provide a ‘rich and inclusive education’. We believe that </a:t>
            </a:r>
            <a:r>
              <a:rPr lang="en-GB" dirty="0" smtClean="0">
                <a:solidFill>
                  <a:srgbClr val="000000"/>
                </a:solidFill>
                <a:latin typeface="Nanum Gothic"/>
              </a:rPr>
              <a:t>we all </a:t>
            </a:r>
            <a:r>
              <a:rPr lang="en-GB" dirty="0">
                <a:solidFill>
                  <a:srgbClr val="000000"/>
                </a:solidFill>
                <a:latin typeface="Nanum Gothic"/>
              </a:rPr>
              <a:t>have unique, ‘God-given’ gifts that must be nurtured to their full potential in a broad </a:t>
            </a:r>
            <a:r>
              <a:rPr lang="en-GB" dirty="0" smtClean="0">
                <a:solidFill>
                  <a:srgbClr val="000000"/>
                </a:solidFill>
                <a:latin typeface="Nanum Gothic"/>
              </a:rPr>
              <a:t>and exciting </a:t>
            </a:r>
            <a:r>
              <a:rPr lang="en-GB" dirty="0">
                <a:solidFill>
                  <a:srgbClr val="000000"/>
                </a:solidFill>
                <a:latin typeface="Nanum Gothic"/>
              </a:rPr>
              <a:t>curriculum.</a:t>
            </a:r>
          </a:p>
          <a:p>
            <a:pPr marL="0" indent="0">
              <a:buNone/>
            </a:pPr>
            <a:r>
              <a:rPr lang="en-GB" dirty="0">
                <a:solidFill>
                  <a:srgbClr val="000000"/>
                </a:solidFill>
                <a:latin typeface="Nanum Gothic"/>
              </a:rPr>
              <a:t>The </a:t>
            </a:r>
            <a:r>
              <a:rPr lang="en-GB" dirty="0" err="1">
                <a:solidFill>
                  <a:srgbClr val="000000"/>
                </a:solidFill>
                <a:latin typeface="Nanum Gothic"/>
              </a:rPr>
              <a:t>Horsell</a:t>
            </a:r>
            <a:r>
              <a:rPr lang="en-GB" dirty="0">
                <a:solidFill>
                  <a:srgbClr val="000000"/>
                </a:solidFill>
                <a:latin typeface="Nanum Gothic"/>
              </a:rPr>
              <a:t> Curriculum, through an engagement with the works of great thinkers, athletes,</a:t>
            </a:r>
            <a:br>
              <a:rPr lang="en-GB" dirty="0">
                <a:solidFill>
                  <a:srgbClr val="000000"/>
                </a:solidFill>
                <a:latin typeface="Nanum Gothic"/>
              </a:rPr>
            </a:br>
            <a:r>
              <a:rPr lang="en-GB" dirty="0">
                <a:solidFill>
                  <a:srgbClr val="000000"/>
                </a:solidFill>
                <a:latin typeface="Nanum Gothic"/>
              </a:rPr>
              <a:t>artists, writers, musicians and scientists, aims to challenge and inspire its children to become</a:t>
            </a:r>
            <a:br>
              <a:rPr lang="en-GB" dirty="0">
                <a:solidFill>
                  <a:srgbClr val="000000"/>
                </a:solidFill>
                <a:latin typeface="Nanum Gothic"/>
              </a:rPr>
            </a:br>
            <a:r>
              <a:rPr lang="en-GB" dirty="0">
                <a:solidFill>
                  <a:srgbClr val="000000"/>
                </a:solidFill>
                <a:latin typeface="Nanum Gothic"/>
              </a:rPr>
              <a:t>enquirers, risk takers, collaborators, problem solvers and compassionate guardians of the world</a:t>
            </a:r>
            <a:br>
              <a:rPr lang="en-GB" dirty="0">
                <a:solidFill>
                  <a:srgbClr val="000000"/>
                </a:solidFill>
                <a:latin typeface="Nanum Gothic"/>
              </a:rPr>
            </a:br>
            <a:r>
              <a:rPr lang="en-GB" dirty="0">
                <a:solidFill>
                  <a:srgbClr val="000000"/>
                </a:solidFill>
                <a:latin typeface="Nanum Gothic"/>
              </a:rPr>
              <a:t>in which they live.</a:t>
            </a:r>
          </a:p>
          <a:p>
            <a:pPr marL="0" indent="0" algn="ctr">
              <a:buNone/>
            </a:pPr>
            <a:r>
              <a:rPr lang="en-GB" b="1" i="1" dirty="0">
                <a:solidFill>
                  <a:srgbClr val="000000"/>
                </a:solidFill>
                <a:latin typeface="Nanum Gothic"/>
              </a:rPr>
              <a:t>What does this look like in the classroom?</a:t>
            </a:r>
            <a:endParaRPr lang="en-GB" dirty="0">
              <a:solidFill>
                <a:srgbClr val="000000"/>
              </a:solidFill>
              <a:latin typeface="Nanum Gothic"/>
            </a:endParaRPr>
          </a:p>
          <a:p>
            <a:pPr marL="0" indent="0">
              <a:buNone/>
            </a:pPr>
            <a:r>
              <a:rPr lang="en-GB" dirty="0">
                <a:solidFill>
                  <a:srgbClr val="000000"/>
                </a:solidFill>
                <a:latin typeface="Nanum Gothic"/>
              </a:rPr>
              <a:t>1. School </a:t>
            </a:r>
            <a:r>
              <a:rPr lang="en-GB" b="1" dirty="0">
                <a:solidFill>
                  <a:srgbClr val="000000"/>
                </a:solidFill>
                <a:latin typeface="Nanum Gothic"/>
              </a:rPr>
              <a:t>values </a:t>
            </a:r>
            <a:r>
              <a:rPr lang="en-GB" dirty="0">
                <a:solidFill>
                  <a:srgbClr val="000000"/>
                </a:solidFill>
                <a:latin typeface="Nanum Gothic"/>
              </a:rPr>
              <a:t>(dignity, hope, justice, service, love and forgiveness) are threaded through curriculum and planning choices</a:t>
            </a:r>
            <a:br>
              <a:rPr lang="en-GB" dirty="0">
                <a:solidFill>
                  <a:srgbClr val="000000"/>
                </a:solidFill>
                <a:latin typeface="Nanum Gothic"/>
              </a:rPr>
            </a:br>
            <a:r>
              <a:rPr lang="en-GB" dirty="0">
                <a:solidFill>
                  <a:srgbClr val="000000"/>
                </a:solidFill>
                <a:latin typeface="Nanum Gothic"/>
              </a:rPr>
              <a:t>2. </a:t>
            </a:r>
            <a:r>
              <a:rPr lang="en-GB" b="1" dirty="0">
                <a:solidFill>
                  <a:srgbClr val="000000"/>
                </a:solidFill>
                <a:latin typeface="Nanum Gothic"/>
              </a:rPr>
              <a:t>Inspiring literature</a:t>
            </a:r>
            <a:r>
              <a:rPr lang="en-GB" dirty="0">
                <a:solidFill>
                  <a:srgbClr val="000000"/>
                </a:solidFill>
                <a:latin typeface="Nanum Gothic"/>
              </a:rPr>
              <a:t> used as a stimulus for learning across the curriculum</a:t>
            </a:r>
            <a:br>
              <a:rPr lang="en-GB" dirty="0">
                <a:solidFill>
                  <a:srgbClr val="000000"/>
                </a:solidFill>
                <a:latin typeface="Nanum Gothic"/>
              </a:rPr>
            </a:br>
            <a:r>
              <a:rPr lang="en-GB" dirty="0">
                <a:solidFill>
                  <a:srgbClr val="000000"/>
                </a:solidFill>
                <a:latin typeface="Nanum Gothic"/>
              </a:rPr>
              <a:t>3. The use of </a:t>
            </a:r>
            <a:r>
              <a:rPr lang="en-GB" b="1" dirty="0">
                <a:solidFill>
                  <a:srgbClr val="000000"/>
                </a:solidFill>
                <a:latin typeface="Nanum Gothic"/>
              </a:rPr>
              <a:t>high quality resources</a:t>
            </a:r>
            <a:r>
              <a:rPr lang="en-GB" dirty="0">
                <a:solidFill>
                  <a:srgbClr val="000000"/>
                </a:solidFill>
                <a:latin typeface="Nanum Gothic"/>
              </a:rPr>
              <a:t>, to invoke </a:t>
            </a:r>
            <a:r>
              <a:rPr lang="en-GB" b="1" dirty="0">
                <a:solidFill>
                  <a:srgbClr val="000000"/>
                </a:solidFill>
                <a:latin typeface="Nanum Gothic"/>
              </a:rPr>
              <a:t>awe</a:t>
            </a:r>
            <a:r>
              <a:rPr lang="en-GB" dirty="0">
                <a:solidFill>
                  <a:srgbClr val="000000"/>
                </a:solidFill>
                <a:latin typeface="Nanum Gothic"/>
              </a:rPr>
              <a:t>, </a:t>
            </a:r>
            <a:r>
              <a:rPr lang="en-GB" b="1" dirty="0">
                <a:solidFill>
                  <a:srgbClr val="000000"/>
                </a:solidFill>
                <a:latin typeface="Nanum Gothic"/>
              </a:rPr>
              <a:t>wonder</a:t>
            </a:r>
            <a:r>
              <a:rPr lang="en-GB" dirty="0">
                <a:solidFill>
                  <a:srgbClr val="000000"/>
                </a:solidFill>
                <a:latin typeface="Nanum Gothic"/>
              </a:rPr>
              <a:t>, </a:t>
            </a:r>
            <a:r>
              <a:rPr lang="en-GB" b="1" dirty="0">
                <a:solidFill>
                  <a:srgbClr val="000000"/>
                </a:solidFill>
                <a:latin typeface="Nanum Gothic"/>
              </a:rPr>
              <a:t>fun </a:t>
            </a:r>
            <a:r>
              <a:rPr lang="en-GB" dirty="0">
                <a:solidFill>
                  <a:srgbClr val="000000"/>
                </a:solidFill>
                <a:latin typeface="Nanum Gothic"/>
              </a:rPr>
              <a:t>and </a:t>
            </a:r>
            <a:r>
              <a:rPr lang="en-GB" b="1" dirty="0">
                <a:solidFill>
                  <a:srgbClr val="000000"/>
                </a:solidFill>
                <a:latin typeface="Nanum Gothic"/>
              </a:rPr>
              <a:t>enjoyment</a:t>
            </a:r>
            <a:r>
              <a:rPr lang="en-GB" dirty="0">
                <a:solidFill>
                  <a:srgbClr val="000000"/>
                </a:solidFill>
                <a:latin typeface="Nanum Gothic"/>
              </a:rPr>
              <a:t/>
            </a:r>
            <a:br>
              <a:rPr lang="en-GB" dirty="0">
                <a:solidFill>
                  <a:srgbClr val="000000"/>
                </a:solidFill>
                <a:latin typeface="Nanum Gothic"/>
              </a:rPr>
            </a:br>
            <a:r>
              <a:rPr lang="en-GB" dirty="0">
                <a:solidFill>
                  <a:srgbClr val="000000"/>
                </a:solidFill>
                <a:latin typeface="Nanum Gothic"/>
              </a:rPr>
              <a:t>4. An emphasis on both our </a:t>
            </a:r>
            <a:r>
              <a:rPr lang="en-GB" b="1" dirty="0">
                <a:solidFill>
                  <a:srgbClr val="000000"/>
                </a:solidFill>
                <a:latin typeface="Nanum Gothic"/>
              </a:rPr>
              <a:t>local </a:t>
            </a:r>
            <a:r>
              <a:rPr lang="en-GB" dirty="0">
                <a:solidFill>
                  <a:srgbClr val="000000"/>
                </a:solidFill>
                <a:latin typeface="Nanum Gothic"/>
              </a:rPr>
              <a:t>and </a:t>
            </a:r>
            <a:r>
              <a:rPr lang="en-GB" b="1" dirty="0">
                <a:solidFill>
                  <a:srgbClr val="000000"/>
                </a:solidFill>
                <a:latin typeface="Nanum Gothic"/>
              </a:rPr>
              <a:t>global </a:t>
            </a:r>
            <a:r>
              <a:rPr lang="en-GB" dirty="0">
                <a:solidFill>
                  <a:srgbClr val="000000"/>
                </a:solidFill>
                <a:latin typeface="Nanum Gothic"/>
              </a:rPr>
              <a:t>environment</a:t>
            </a:r>
            <a:br>
              <a:rPr lang="en-GB" dirty="0">
                <a:solidFill>
                  <a:srgbClr val="000000"/>
                </a:solidFill>
                <a:latin typeface="Nanum Gothic"/>
              </a:rPr>
            </a:br>
            <a:r>
              <a:rPr lang="en-GB" dirty="0">
                <a:solidFill>
                  <a:srgbClr val="000000"/>
                </a:solidFill>
                <a:latin typeface="Nanum Gothic"/>
              </a:rPr>
              <a:t>5. Well-prepared, carefully considered lessons with </a:t>
            </a:r>
            <a:r>
              <a:rPr lang="en-GB" b="1" dirty="0">
                <a:solidFill>
                  <a:srgbClr val="000000"/>
                </a:solidFill>
                <a:latin typeface="Nanum Gothic"/>
              </a:rPr>
              <a:t>strong subject knowledge</a:t>
            </a:r>
            <a:r>
              <a:rPr lang="en-GB" dirty="0">
                <a:solidFill>
                  <a:srgbClr val="000000"/>
                </a:solidFill>
                <a:latin typeface="Nanum Gothic"/>
              </a:rPr>
              <a:t> at the</a:t>
            </a:r>
            <a:br>
              <a:rPr lang="en-GB" dirty="0">
                <a:solidFill>
                  <a:srgbClr val="000000"/>
                </a:solidFill>
                <a:latin typeface="Nanum Gothic"/>
              </a:rPr>
            </a:br>
            <a:r>
              <a:rPr lang="en-GB" dirty="0">
                <a:solidFill>
                  <a:srgbClr val="000000"/>
                </a:solidFill>
                <a:latin typeface="Nanum Gothic"/>
              </a:rPr>
              <a:t>forefront</a:t>
            </a:r>
          </a:p>
          <a:p>
            <a:endParaRPr lang="en-GB" dirty="0"/>
          </a:p>
        </p:txBody>
      </p:sp>
    </p:spTree>
    <p:extLst>
      <p:ext uri="{BB962C8B-B14F-4D97-AF65-F5344CB8AC3E}">
        <p14:creationId xmlns:p14="http://schemas.microsoft.com/office/powerpoint/2010/main" val="800229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Reading and Writing</a:t>
            </a:r>
            <a:endParaRPr lang="en-GB" dirty="0"/>
          </a:p>
        </p:txBody>
      </p:sp>
      <p:sp>
        <p:nvSpPr>
          <p:cNvPr id="3" name="Content Placeholder 2"/>
          <p:cNvSpPr>
            <a:spLocks noGrp="1"/>
          </p:cNvSpPr>
          <p:nvPr>
            <p:ph idx="1"/>
          </p:nvPr>
        </p:nvSpPr>
        <p:spPr/>
        <p:txBody>
          <a:bodyPr/>
          <a:lstStyle/>
          <a:p>
            <a:r>
              <a:rPr lang="en-GB" dirty="0" smtClean="0"/>
              <a:t>We use ‘Maths No Problem’ to teach maths   </a:t>
            </a:r>
          </a:p>
          <a:p>
            <a:endParaRPr lang="en-GB" dirty="0" smtClean="0"/>
          </a:p>
          <a:p>
            <a:endParaRPr lang="en-GB" dirty="0" smtClean="0"/>
          </a:p>
          <a:p>
            <a:endParaRPr lang="en-GB" dirty="0" smtClean="0"/>
          </a:p>
          <a:p>
            <a:endParaRPr lang="en-GB" dirty="0"/>
          </a:p>
        </p:txBody>
      </p:sp>
      <p:pic>
        <p:nvPicPr>
          <p:cNvPr id="4" name="Picture 3"/>
          <p:cNvPicPr>
            <a:picLocks noChangeAspect="1"/>
          </p:cNvPicPr>
          <p:nvPr/>
        </p:nvPicPr>
        <p:blipFill>
          <a:blip r:embed="rId2"/>
          <a:stretch>
            <a:fillRect/>
          </a:stretch>
        </p:blipFill>
        <p:spPr>
          <a:xfrm>
            <a:off x="6457950" y="1962150"/>
            <a:ext cx="1771650" cy="647700"/>
          </a:xfrm>
          <a:prstGeom prst="rect">
            <a:avLst/>
          </a:prstGeom>
        </p:spPr>
      </p:pic>
      <p:pic>
        <p:nvPicPr>
          <p:cNvPr id="5" name="Picture 4"/>
          <p:cNvPicPr>
            <a:picLocks noChangeAspect="1"/>
          </p:cNvPicPr>
          <p:nvPr/>
        </p:nvPicPr>
        <p:blipFill>
          <a:blip r:embed="rId3"/>
          <a:stretch>
            <a:fillRect/>
          </a:stretch>
        </p:blipFill>
        <p:spPr>
          <a:xfrm>
            <a:off x="5743575" y="2996952"/>
            <a:ext cx="2486025" cy="3162300"/>
          </a:xfrm>
          <a:prstGeom prst="rect">
            <a:avLst/>
          </a:prstGeom>
        </p:spPr>
      </p:pic>
    </p:spTree>
    <p:extLst>
      <p:ext uri="{BB962C8B-B14F-4D97-AF65-F5344CB8AC3E}">
        <p14:creationId xmlns:p14="http://schemas.microsoft.com/office/powerpoint/2010/main" val="9416408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use the ‘Write Stuff’ to teach writing..</a:t>
            </a:r>
            <a:endParaRPr lang="en-GB" dirty="0"/>
          </a:p>
        </p:txBody>
      </p:sp>
      <p:pic>
        <p:nvPicPr>
          <p:cNvPr id="4" name="Content Placeholder 3"/>
          <p:cNvPicPr>
            <a:picLocks noGrp="1" noChangeAspect="1"/>
          </p:cNvPicPr>
          <p:nvPr>
            <p:ph idx="1"/>
          </p:nvPr>
        </p:nvPicPr>
        <p:blipFill>
          <a:blip r:embed="rId2"/>
          <a:stretch>
            <a:fillRect/>
          </a:stretch>
        </p:blipFill>
        <p:spPr>
          <a:xfrm>
            <a:off x="2483768" y="2420888"/>
            <a:ext cx="3985217" cy="3581400"/>
          </a:xfrm>
          <a:prstGeom prst="rect">
            <a:avLst/>
          </a:prstGeom>
        </p:spPr>
      </p:pic>
    </p:spTree>
    <p:extLst>
      <p:ext uri="{BB962C8B-B14F-4D97-AF65-F5344CB8AC3E}">
        <p14:creationId xmlns:p14="http://schemas.microsoft.com/office/powerpoint/2010/main" val="42944055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a:xfrm>
            <a:off x="1028700" y="1484784"/>
            <a:ext cx="7200900" cy="4382616"/>
          </a:xfrm>
        </p:spPr>
        <p:txBody>
          <a:bodyPr>
            <a:normAutofit fontScale="92500" lnSpcReduction="10000"/>
          </a:bodyPr>
          <a:lstStyle/>
          <a:p>
            <a:r>
              <a:rPr lang="en-GB" dirty="0" smtClean="0"/>
              <a:t>Phonics will continue for children who need it</a:t>
            </a:r>
          </a:p>
          <a:p>
            <a:r>
              <a:rPr lang="en-GB" dirty="0" smtClean="0"/>
              <a:t>We follow ‘no nonsense’ spelling, which follows on from the infant school</a:t>
            </a:r>
          </a:p>
          <a:p>
            <a:r>
              <a:rPr lang="en-GB" dirty="0" smtClean="0"/>
              <a:t>Whole class teaching of reading</a:t>
            </a:r>
          </a:p>
          <a:p>
            <a:r>
              <a:rPr lang="en-GB" dirty="0" smtClean="0"/>
              <a:t>Children read every day when they come into school in the afternoon</a:t>
            </a:r>
          </a:p>
          <a:p>
            <a:r>
              <a:rPr lang="en-GB" dirty="0" smtClean="0"/>
              <a:t>Children experience a class story every day</a:t>
            </a:r>
          </a:p>
          <a:p>
            <a:r>
              <a:rPr lang="en-GB" dirty="0" smtClean="0"/>
              <a:t>We have an Amazon wish list where parents can contribute to our school library</a:t>
            </a:r>
          </a:p>
          <a:p>
            <a:r>
              <a:rPr lang="en-GB" dirty="0" smtClean="0"/>
              <a:t>Our reading books cover a diverse range of themes</a:t>
            </a:r>
          </a:p>
          <a:p>
            <a:r>
              <a:rPr lang="en-GB" dirty="0" smtClean="0"/>
              <a:t>We have a well stocked library and the children can choose their own books</a:t>
            </a:r>
            <a:endParaRPr lang="en-GB" dirty="0"/>
          </a:p>
        </p:txBody>
      </p:sp>
    </p:spTree>
    <p:extLst>
      <p:ext uri="{BB962C8B-B14F-4D97-AF65-F5344CB8AC3E}">
        <p14:creationId xmlns:p14="http://schemas.microsoft.com/office/powerpoint/2010/main" val="18638071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effectLst>
                  <a:outerShdw blurRad="38100" dist="38100" dir="2700000" algn="tl">
                    <a:srgbClr val="000000">
                      <a:alpha val="43137"/>
                    </a:srgbClr>
                  </a:outerShdw>
                </a:effectLst>
              </a:rPr>
              <a:t/>
            </a:r>
            <a:br>
              <a:rPr lang="en-GB" dirty="0" smtClean="0">
                <a:effectLst>
                  <a:outerShdw blurRad="38100" dist="38100" dir="2700000" algn="tl">
                    <a:srgbClr val="000000">
                      <a:alpha val="43137"/>
                    </a:srgbClr>
                  </a:outerShdw>
                </a:effectLst>
              </a:rPr>
            </a:br>
            <a:r>
              <a:rPr lang="en-GB" b="1" dirty="0" smtClean="0">
                <a:effectLst>
                  <a:outerShdw blurRad="38100" dist="38100" dir="2700000" algn="tl">
                    <a:srgbClr val="000000">
                      <a:alpha val="43137"/>
                    </a:srgbClr>
                  </a:outerShdw>
                </a:effectLst>
              </a:rPr>
              <a:t>The broader curriculum</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r>
              <a:rPr lang="en-GB" b="1" dirty="0" smtClean="0"/>
              <a:t>Music</a:t>
            </a:r>
            <a:r>
              <a:rPr lang="en-GB" dirty="0" smtClean="0"/>
              <a:t>.  We have a variety of visiting instrumental tutors, including violin, piano, drums, guitar, brass, etc.  Contact the office if you would like your child to learn an instrument</a:t>
            </a:r>
          </a:p>
          <a:p>
            <a:r>
              <a:rPr lang="en-GB" dirty="0" smtClean="0"/>
              <a:t>Forest schools, swimming and cookery (£45 contribution to cover the costs).  Children come to school in PE kits on Fridays</a:t>
            </a:r>
          </a:p>
          <a:p>
            <a:r>
              <a:rPr lang="en-GB" dirty="0" smtClean="0"/>
              <a:t>The OPAL play project</a:t>
            </a:r>
          </a:p>
          <a:p>
            <a:r>
              <a:rPr lang="en-GB" b="1" dirty="0" smtClean="0"/>
              <a:t>Sports Clubs</a:t>
            </a:r>
            <a:r>
              <a:rPr lang="en-GB" dirty="0" smtClean="0"/>
              <a:t>:  Information about sports clubs goes out at the start of the term and parents should sign up using SCOPAY.</a:t>
            </a:r>
          </a:p>
          <a:p>
            <a:r>
              <a:rPr lang="en-GB" dirty="0" smtClean="0"/>
              <a:t>Sports clubs start the 3</a:t>
            </a:r>
            <a:r>
              <a:rPr lang="en-GB" baseline="30000" dirty="0" smtClean="0"/>
              <a:t>rd</a:t>
            </a:r>
            <a:r>
              <a:rPr lang="en-GB" dirty="0" smtClean="0"/>
              <a:t> week back after the holidays</a:t>
            </a:r>
            <a:endParaRPr lang="en-GB" dirty="0"/>
          </a:p>
        </p:txBody>
      </p:sp>
      <p:pic>
        <p:nvPicPr>
          <p:cNvPr id="4" name="Picture 3"/>
          <p:cNvPicPr>
            <a:picLocks noChangeAspect="1"/>
          </p:cNvPicPr>
          <p:nvPr/>
        </p:nvPicPr>
        <p:blipFill>
          <a:blip r:embed="rId2"/>
          <a:stretch>
            <a:fillRect/>
          </a:stretch>
        </p:blipFill>
        <p:spPr>
          <a:xfrm>
            <a:off x="7380312" y="5292365"/>
            <a:ext cx="1513427" cy="1378670"/>
          </a:xfrm>
          <a:prstGeom prst="rect">
            <a:avLst/>
          </a:prstGeom>
        </p:spPr>
      </p:pic>
    </p:spTree>
    <p:extLst>
      <p:ext uri="{BB962C8B-B14F-4D97-AF65-F5344CB8AC3E}">
        <p14:creationId xmlns:p14="http://schemas.microsoft.com/office/powerpoint/2010/main" val="29865918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Practical information about Year 3  - please check the website for all information</a:t>
            </a:r>
            <a:endParaRPr lang="en-GB" dirty="0"/>
          </a:p>
        </p:txBody>
      </p:sp>
      <p:sp>
        <p:nvSpPr>
          <p:cNvPr id="3" name="Content Placeholder 2"/>
          <p:cNvSpPr>
            <a:spLocks noGrp="1"/>
          </p:cNvSpPr>
          <p:nvPr>
            <p:ph idx="1"/>
          </p:nvPr>
        </p:nvSpPr>
        <p:spPr/>
        <p:txBody>
          <a:bodyPr/>
          <a:lstStyle/>
          <a:p>
            <a:r>
              <a:rPr lang="en-GB" dirty="0" smtClean="0"/>
              <a:t>Children are assigned a ‘buddy’ - usually the children meet their buddy when they visit the school but this has not been possible due to COVID restrictions</a:t>
            </a:r>
          </a:p>
          <a:p>
            <a:r>
              <a:rPr lang="en-GB" dirty="0" smtClean="0"/>
              <a:t>The school day officially starts at 8 40am, but we open the doors from 8 30am AND we expect children be in school by this time.  This is a key time to support the children with additional learning, go over work from the previous day and given them additional time to practise key skills.</a:t>
            </a:r>
          </a:p>
          <a:p>
            <a:r>
              <a:rPr lang="en-GB" dirty="0" smtClean="0"/>
              <a:t>School finishes at 3 10pm.  Parents should not wait outside the classrooms but should remain in the main part of the playground</a:t>
            </a:r>
            <a:endParaRPr lang="en-GB" dirty="0"/>
          </a:p>
        </p:txBody>
      </p:sp>
      <p:pic>
        <p:nvPicPr>
          <p:cNvPr id="4" name="Picture 3"/>
          <p:cNvPicPr>
            <a:picLocks noChangeAspect="1"/>
          </p:cNvPicPr>
          <p:nvPr/>
        </p:nvPicPr>
        <p:blipFill>
          <a:blip r:embed="rId2"/>
          <a:stretch>
            <a:fillRect/>
          </a:stretch>
        </p:blipFill>
        <p:spPr>
          <a:xfrm>
            <a:off x="6100283" y="4869160"/>
            <a:ext cx="2164268" cy="2170364"/>
          </a:xfrm>
          <a:prstGeom prst="rect">
            <a:avLst/>
          </a:prstGeom>
        </p:spPr>
      </p:pic>
    </p:spTree>
    <p:extLst>
      <p:ext uri="{BB962C8B-B14F-4D97-AF65-F5344CB8AC3E}">
        <p14:creationId xmlns:p14="http://schemas.microsoft.com/office/powerpoint/2010/main" val="399896079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School uniform</a:t>
            </a:r>
            <a:endParaRPr lang="en-GB" dirty="0"/>
          </a:p>
        </p:txBody>
      </p:sp>
      <p:sp>
        <p:nvSpPr>
          <p:cNvPr id="3" name="Content Placeholder 2"/>
          <p:cNvSpPr>
            <a:spLocks noGrp="1"/>
          </p:cNvSpPr>
          <p:nvPr>
            <p:ph idx="1"/>
          </p:nvPr>
        </p:nvSpPr>
        <p:spPr/>
        <p:txBody>
          <a:bodyPr>
            <a:normAutofit/>
          </a:bodyPr>
          <a:lstStyle/>
          <a:p>
            <a:r>
              <a:rPr lang="en-GB" dirty="0" smtClean="0"/>
              <a:t>School uniform can be purchased online or in person from </a:t>
            </a:r>
            <a:r>
              <a:rPr lang="en-GB" dirty="0" err="1" smtClean="0"/>
              <a:t>Valentinos</a:t>
            </a:r>
            <a:r>
              <a:rPr lang="en-GB" dirty="0"/>
              <a:t>, </a:t>
            </a:r>
            <a:endParaRPr lang="en-GB" dirty="0" smtClean="0"/>
          </a:p>
          <a:p>
            <a:pPr marL="0" indent="0">
              <a:buNone/>
            </a:pPr>
            <a:r>
              <a:rPr lang="en-GB" dirty="0" smtClean="0"/>
              <a:t>https</a:t>
            </a:r>
            <a:r>
              <a:rPr lang="en-GB" dirty="0"/>
              <a:t>://www.valentinoschoolwear.com/ </a:t>
            </a:r>
            <a:endParaRPr lang="en-GB" dirty="0" smtClean="0"/>
          </a:p>
        </p:txBody>
      </p:sp>
    </p:spTree>
    <p:extLst>
      <p:ext uri="{BB962C8B-B14F-4D97-AF65-F5344CB8AC3E}">
        <p14:creationId xmlns:p14="http://schemas.microsoft.com/office/powerpoint/2010/main" val="30855396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Equipment for the classroom</a:t>
            </a:r>
            <a:endParaRPr lang="en-GB" dirty="0"/>
          </a:p>
        </p:txBody>
      </p:sp>
      <p:sp>
        <p:nvSpPr>
          <p:cNvPr id="3" name="Content Placeholder 2"/>
          <p:cNvSpPr>
            <a:spLocks noGrp="1"/>
          </p:cNvSpPr>
          <p:nvPr>
            <p:ph idx="1"/>
          </p:nvPr>
        </p:nvSpPr>
        <p:spPr>
          <a:xfrm>
            <a:off x="1028700" y="1628800"/>
            <a:ext cx="7200900" cy="4238600"/>
          </a:xfrm>
        </p:spPr>
        <p:txBody>
          <a:bodyPr>
            <a:normAutofit fontScale="62500" lnSpcReduction="20000"/>
          </a:bodyPr>
          <a:lstStyle/>
          <a:p>
            <a:r>
              <a:rPr lang="en-GB" dirty="0" smtClean="0"/>
              <a:t>Reading record</a:t>
            </a:r>
          </a:p>
          <a:p>
            <a:r>
              <a:rPr lang="en-GB" dirty="0"/>
              <a:t>A </a:t>
            </a:r>
            <a:r>
              <a:rPr lang="en-GB" dirty="0" smtClean="0"/>
              <a:t> </a:t>
            </a:r>
            <a:r>
              <a:rPr lang="en-GB" dirty="0"/>
              <a:t>bag (no large bags as they do not fit on pegs or in lockers). We strongly recommend that all parents purchase the </a:t>
            </a:r>
            <a:r>
              <a:rPr lang="en-GB" dirty="0" err="1"/>
              <a:t>Horsell</a:t>
            </a:r>
            <a:r>
              <a:rPr lang="en-GB" dirty="0"/>
              <a:t> school rucksack which can be bought from our uniform suppliers</a:t>
            </a:r>
          </a:p>
          <a:p>
            <a:r>
              <a:rPr lang="en-GB" dirty="0"/>
              <a:t>Filled, and named, water bottle</a:t>
            </a:r>
          </a:p>
          <a:p>
            <a:r>
              <a:rPr lang="en-GB" dirty="0"/>
              <a:t>A break time snack (fruit or vegetables only).  Please be aware we are a nut free school.  No biscuits, sweets or chocolate.</a:t>
            </a:r>
          </a:p>
          <a:p>
            <a:r>
              <a:rPr lang="en-GB" dirty="0"/>
              <a:t>Small pencil </a:t>
            </a:r>
            <a:r>
              <a:rPr lang="en-GB" dirty="0" smtClean="0"/>
              <a:t>case, which </a:t>
            </a:r>
            <a:r>
              <a:rPr lang="en-GB" dirty="0"/>
              <a:t>contains a ruler, pencil, rubber, pencil sharpener and highlighters</a:t>
            </a:r>
            <a:r>
              <a:rPr lang="en-GB" dirty="0" smtClean="0"/>
              <a:t>.</a:t>
            </a:r>
          </a:p>
          <a:p>
            <a:r>
              <a:rPr lang="en-GB" dirty="0" smtClean="0"/>
              <a:t>Purple pen</a:t>
            </a:r>
            <a:endParaRPr lang="en-GB" dirty="0"/>
          </a:p>
          <a:p>
            <a:r>
              <a:rPr lang="en-GB" dirty="0"/>
              <a:t>Children should also bring a pack of colouring pencils, which will remain in school</a:t>
            </a:r>
          </a:p>
          <a:p>
            <a:r>
              <a:rPr lang="en-GB" dirty="0"/>
              <a:t>2 Whiteboard pens (different colours)</a:t>
            </a:r>
          </a:p>
          <a:p>
            <a:r>
              <a:rPr lang="en-GB" dirty="0"/>
              <a:t>Glue stick</a:t>
            </a:r>
          </a:p>
          <a:p>
            <a:r>
              <a:rPr lang="en-GB" dirty="0"/>
              <a:t>Small labelled headphones (for computer work)</a:t>
            </a:r>
          </a:p>
          <a:p>
            <a:r>
              <a:rPr lang="en-GB" dirty="0"/>
              <a:t>P.E. kit in  small bag</a:t>
            </a:r>
          </a:p>
          <a:p>
            <a:r>
              <a:rPr lang="en-GB" dirty="0" smtClean="0"/>
              <a:t>When the children achieve their pen licence they write in blue, ball point pen.</a:t>
            </a:r>
            <a:endParaRPr lang="en-GB" dirty="0"/>
          </a:p>
          <a:p>
            <a:pPr marL="0" indent="0">
              <a:buNone/>
            </a:pPr>
            <a:endParaRPr lang="en-GB" dirty="0"/>
          </a:p>
        </p:txBody>
      </p:sp>
    </p:spTree>
    <p:extLst>
      <p:ext uri="{BB962C8B-B14F-4D97-AF65-F5344CB8AC3E}">
        <p14:creationId xmlns:p14="http://schemas.microsoft.com/office/powerpoint/2010/main" val="150426642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a:t>
            </a:r>
            <a:endParaRPr lang="en-GB" dirty="0"/>
          </a:p>
        </p:txBody>
      </p:sp>
      <p:sp>
        <p:nvSpPr>
          <p:cNvPr id="3" name="Content Placeholder 2"/>
          <p:cNvSpPr>
            <a:spLocks noGrp="1"/>
          </p:cNvSpPr>
          <p:nvPr>
            <p:ph idx="1"/>
          </p:nvPr>
        </p:nvSpPr>
        <p:spPr/>
        <p:txBody>
          <a:bodyPr/>
          <a:lstStyle/>
          <a:p>
            <a:r>
              <a:rPr lang="en-GB" dirty="0" smtClean="0"/>
              <a:t>Reading Passport: At least 5 times a week for 10 minutes</a:t>
            </a:r>
          </a:p>
          <a:p>
            <a:r>
              <a:rPr lang="en-GB" dirty="0" smtClean="0"/>
              <a:t>Reading task</a:t>
            </a:r>
          </a:p>
          <a:p>
            <a:r>
              <a:rPr lang="en-GB" dirty="0" smtClean="0"/>
              <a:t>SPAG task</a:t>
            </a:r>
          </a:p>
          <a:p>
            <a:r>
              <a:rPr lang="en-GB" dirty="0" smtClean="0"/>
              <a:t>Maths task</a:t>
            </a:r>
          </a:p>
          <a:p>
            <a:endParaRPr lang="en-GB" dirty="0"/>
          </a:p>
          <a:p>
            <a:pPr marL="0" indent="0">
              <a:buNone/>
            </a:pPr>
            <a:r>
              <a:rPr lang="en-GB" dirty="0" smtClean="0"/>
              <a:t>We use various online platforms – SEESAW, </a:t>
            </a:r>
            <a:r>
              <a:rPr lang="en-GB" dirty="0" err="1" smtClean="0"/>
              <a:t>Mymaths</a:t>
            </a:r>
            <a:r>
              <a:rPr lang="en-GB" dirty="0" smtClean="0"/>
              <a:t>, etc.  More information will be sent out in the new term at the ‘Meet the Teacher’ session 10</a:t>
            </a:r>
            <a:r>
              <a:rPr lang="en-GB" baseline="30000" dirty="0" smtClean="0"/>
              <a:t>th</a:t>
            </a:r>
            <a:r>
              <a:rPr lang="en-GB" dirty="0" smtClean="0"/>
              <a:t> September at 14: 30pm</a:t>
            </a:r>
            <a:endParaRPr lang="en-GB" dirty="0"/>
          </a:p>
        </p:txBody>
      </p:sp>
    </p:spTree>
    <p:extLst>
      <p:ext uri="{BB962C8B-B14F-4D97-AF65-F5344CB8AC3E}">
        <p14:creationId xmlns:p14="http://schemas.microsoft.com/office/powerpoint/2010/main" val="7569399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Financial Matters</a:t>
            </a:r>
            <a:endParaRPr lang="en-GB" dirty="0"/>
          </a:p>
        </p:txBody>
      </p:sp>
      <p:sp>
        <p:nvSpPr>
          <p:cNvPr id="3" name="Content Placeholder 2"/>
          <p:cNvSpPr>
            <a:spLocks noGrp="1"/>
          </p:cNvSpPr>
          <p:nvPr>
            <p:ph idx="1"/>
          </p:nvPr>
        </p:nvSpPr>
        <p:spPr/>
        <p:txBody>
          <a:bodyPr/>
          <a:lstStyle/>
          <a:p>
            <a:pPr marL="0" indent="0">
              <a:buNone/>
            </a:pPr>
            <a:r>
              <a:rPr lang="en-GB" dirty="0"/>
              <a:t>We do not accept cash or cheque at school for trips, uniform or school lunches. All parents will be issued with a unique, secure log on for https://www.scopay.com/ together with instructions on how to use </a:t>
            </a:r>
            <a:r>
              <a:rPr lang="en-GB" dirty="0" err="1"/>
              <a:t>Scopay</a:t>
            </a:r>
            <a:r>
              <a:rPr lang="en-GB" dirty="0"/>
              <a:t> (</a:t>
            </a:r>
            <a:r>
              <a:rPr lang="en-GB" dirty="0" err="1"/>
              <a:t>Tucasi</a:t>
            </a:r>
            <a:r>
              <a:rPr lang="en-GB" dirty="0"/>
              <a:t>). </a:t>
            </a:r>
            <a:endParaRPr lang="en-GB" dirty="0" smtClean="0"/>
          </a:p>
          <a:p>
            <a:pPr marL="0" indent="0">
              <a:buNone/>
            </a:pPr>
            <a:r>
              <a:rPr lang="en-GB" dirty="0" smtClean="0"/>
              <a:t>All </a:t>
            </a:r>
            <a:r>
              <a:rPr lang="en-GB" dirty="0"/>
              <a:t>details of the school trips, dinner money and other payable items will be available on </a:t>
            </a:r>
            <a:r>
              <a:rPr lang="en-GB" dirty="0" err="1"/>
              <a:t>Scopay</a:t>
            </a:r>
            <a:r>
              <a:rPr lang="en-GB" dirty="0"/>
              <a:t> for you to access online</a:t>
            </a:r>
            <a:r>
              <a:rPr lang="en-GB" dirty="0" smtClean="0"/>
              <a:t>.</a:t>
            </a:r>
          </a:p>
          <a:p>
            <a:pPr marL="0" indent="0">
              <a:buNone/>
            </a:pPr>
            <a:r>
              <a:rPr lang="en-GB" dirty="0" smtClean="0"/>
              <a:t>School lunches are paid for, and selected in advance, using our online booking system.</a:t>
            </a:r>
            <a:endParaRPr lang="en-GB" dirty="0"/>
          </a:p>
        </p:txBody>
      </p:sp>
    </p:spTree>
    <p:extLst>
      <p:ext uri="{BB962C8B-B14F-4D97-AF65-F5344CB8AC3E}">
        <p14:creationId xmlns:p14="http://schemas.microsoft.com/office/powerpoint/2010/main" val="673230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8700" y="685800"/>
            <a:ext cx="7200900" cy="1015008"/>
          </a:xfrm>
        </p:spPr>
        <p:txBody>
          <a:bodyPr>
            <a:normAutofit fontScale="90000"/>
          </a:bodyPr>
          <a:lstStyle/>
          <a:p>
            <a:pPr algn="ctr"/>
            <a:r>
              <a:rPr lang="en-GB" b="1" dirty="0" smtClean="0">
                <a:effectLst>
                  <a:outerShdw blurRad="38100" dist="38100" dir="2700000" algn="tl">
                    <a:srgbClr val="000000">
                      <a:alpha val="43137"/>
                    </a:srgbClr>
                  </a:outerShdw>
                </a:effectLst>
              </a:rPr>
              <a:t>Communication: Junior School</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28700" y="1844824"/>
            <a:ext cx="7200900" cy="4320480"/>
          </a:xfrm>
        </p:spPr>
        <p:txBody>
          <a:bodyPr>
            <a:normAutofit fontScale="92500" lnSpcReduction="10000"/>
          </a:bodyPr>
          <a:lstStyle/>
          <a:p>
            <a:r>
              <a:rPr lang="en-GB" dirty="0" smtClean="0"/>
              <a:t>Weekly newsletter</a:t>
            </a:r>
          </a:p>
          <a:p>
            <a:r>
              <a:rPr lang="en-GB" dirty="0" smtClean="0"/>
              <a:t>Email</a:t>
            </a:r>
          </a:p>
          <a:p>
            <a:r>
              <a:rPr lang="en-GB" dirty="0" smtClean="0"/>
              <a:t>Website</a:t>
            </a:r>
          </a:p>
          <a:p>
            <a:pPr marL="0" indent="0">
              <a:buNone/>
            </a:pPr>
            <a:r>
              <a:rPr lang="en-GB" b="1" i="1" dirty="0" smtClean="0"/>
              <a:t>What do if you have concerns</a:t>
            </a:r>
            <a:r>
              <a:rPr lang="en-GB" dirty="0" smtClean="0"/>
              <a:t>:</a:t>
            </a:r>
          </a:p>
          <a:p>
            <a:pPr marL="457200" indent="-457200">
              <a:buAutoNum type="arabicPeriod"/>
            </a:pPr>
            <a:r>
              <a:rPr lang="en-GB" dirty="0" smtClean="0"/>
              <a:t>Class teacher</a:t>
            </a:r>
          </a:p>
          <a:p>
            <a:pPr marL="457200" indent="-457200">
              <a:buAutoNum type="arabicPeriod"/>
            </a:pPr>
            <a:r>
              <a:rPr lang="en-GB" dirty="0" smtClean="0"/>
              <a:t>Head of Year (Mr </a:t>
            </a:r>
            <a:r>
              <a:rPr lang="en-GB" dirty="0" err="1" smtClean="0"/>
              <a:t>Dunsford</a:t>
            </a:r>
            <a:r>
              <a:rPr lang="en-GB" dirty="0" smtClean="0"/>
              <a:t>)</a:t>
            </a:r>
          </a:p>
          <a:p>
            <a:pPr marL="457200" indent="-457200">
              <a:buAutoNum type="arabicPeriod"/>
            </a:pPr>
            <a:r>
              <a:rPr lang="en-GB" dirty="0" smtClean="0"/>
              <a:t>SENCO (Ms Ash) or Deputy (Mrs </a:t>
            </a:r>
            <a:r>
              <a:rPr lang="en-GB" dirty="0" err="1" smtClean="0"/>
              <a:t>Brinicombe</a:t>
            </a:r>
            <a:r>
              <a:rPr lang="en-GB" dirty="0" smtClean="0"/>
              <a:t>)</a:t>
            </a:r>
          </a:p>
          <a:p>
            <a:pPr marL="457200" indent="-457200">
              <a:buAutoNum type="arabicPeriod"/>
            </a:pPr>
            <a:r>
              <a:rPr lang="en-GB" dirty="0" err="1" smtClean="0"/>
              <a:t>Headteacher</a:t>
            </a:r>
            <a:endParaRPr lang="en-GB" dirty="0" smtClean="0"/>
          </a:p>
          <a:p>
            <a:pPr marL="0" indent="0">
              <a:buNone/>
            </a:pPr>
            <a:r>
              <a:rPr lang="en-GB" b="1" dirty="0" smtClean="0"/>
              <a:t>We aim to respond to emails within two working days.  Teachers do not respond to emails during teaching time, after 5 00pm, in the holidays, or at weekends</a:t>
            </a:r>
            <a:r>
              <a:rPr lang="en-GB" dirty="0" smtClean="0"/>
              <a:t>.  If the matter is urgent, you should contact the office.</a:t>
            </a:r>
            <a:endParaRPr lang="en-GB" dirty="0"/>
          </a:p>
        </p:txBody>
      </p:sp>
    </p:spTree>
    <p:extLst>
      <p:ext uri="{BB962C8B-B14F-4D97-AF65-F5344CB8AC3E}">
        <p14:creationId xmlns:p14="http://schemas.microsoft.com/office/powerpoint/2010/main" val="244110854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Medical issues	</a:t>
            </a:r>
            <a:endParaRPr lang="en-GB" dirty="0"/>
          </a:p>
        </p:txBody>
      </p:sp>
      <p:sp>
        <p:nvSpPr>
          <p:cNvPr id="3" name="Content Placeholder 2"/>
          <p:cNvSpPr>
            <a:spLocks noGrp="1"/>
          </p:cNvSpPr>
          <p:nvPr>
            <p:ph idx="1"/>
          </p:nvPr>
        </p:nvSpPr>
        <p:spPr/>
        <p:txBody>
          <a:bodyPr/>
          <a:lstStyle/>
          <a:p>
            <a:pPr marL="0" indent="0">
              <a:buNone/>
            </a:pPr>
            <a:r>
              <a:rPr lang="en-GB" dirty="0" smtClean="0"/>
              <a:t>If your child has a medical condition you should complete a medical form which can be found on the website.  This should be returned to the office as soon as possible.</a:t>
            </a:r>
            <a:endParaRPr lang="en-GB" dirty="0"/>
          </a:p>
        </p:txBody>
      </p:sp>
    </p:spTree>
    <p:extLst>
      <p:ext uri="{BB962C8B-B14F-4D97-AF65-F5344CB8AC3E}">
        <p14:creationId xmlns:p14="http://schemas.microsoft.com/office/powerpoint/2010/main" val="24393714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do you do if you want to get involved?</a:t>
            </a:r>
            <a:endParaRPr lang="en-GB" dirty="0"/>
          </a:p>
        </p:txBody>
      </p:sp>
      <p:sp>
        <p:nvSpPr>
          <p:cNvPr id="3" name="Content Placeholder 2"/>
          <p:cNvSpPr>
            <a:spLocks noGrp="1"/>
          </p:cNvSpPr>
          <p:nvPr>
            <p:ph idx="1"/>
          </p:nvPr>
        </p:nvSpPr>
        <p:spPr>
          <a:xfrm>
            <a:off x="1028700" y="2348880"/>
            <a:ext cx="7200900" cy="3581400"/>
          </a:xfrm>
        </p:spPr>
        <p:txBody>
          <a:bodyPr>
            <a:normAutofit fontScale="92500" lnSpcReduction="20000"/>
          </a:bodyPr>
          <a:lstStyle/>
          <a:p>
            <a:r>
              <a:rPr lang="en-GB" dirty="0" smtClean="0"/>
              <a:t>PTA</a:t>
            </a:r>
          </a:p>
          <a:p>
            <a:pPr marL="0" indent="0">
              <a:buNone/>
            </a:pPr>
            <a:r>
              <a:rPr lang="en-GB" dirty="0"/>
              <a:t>f you would like to join the PTA Committee, please contact them by E-Mail at horsellschoolspta@gmail.com</a:t>
            </a:r>
          </a:p>
          <a:p>
            <a:pPr marL="0" indent="0">
              <a:buNone/>
            </a:pPr>
            <a:r>
              <a:rPr lang="en-GB" dirty="0" smtClean="0"/>
              <a:t>The </a:t>
            </a:r>
            <a:r>
              <a:rPr lang="en-GB" dirty="0"/>
              <a:t>PTA has a dedicated website - please visit http://www.horsellpta.org/</a:t>
            </a:r>
          </a:p>
          <a:p>
            <a:pPr marL="0" indent="0">
              <a:buNone/>
            </a:pPr>
            <a:r>
              <a:rPr lang="en-GB" dirty="0" smtClean="0"/>
              <a:t>You </a:t>
            </a:r>
            <a:r>
              <a:rPr lang="en-GB" dirty="0"/>
              <a:t>can also follow the PTA on Facebook at https://www.facebook.com/HorsellPTA/</a:t>
            </a:r>
            <a:endParaRPr lang="en-GB" dirty="0" smtClean="0"/>
          </a:p>
          <a:p>
            <a:r>
              <a:rPr lang="en-GB" dirty="0" smtClean="0"/>
              <a:t>Parent governor</a:t>
            </a:r>
          </a:p>
          <a:p>
            <a:r>
              <a:rPr lang="en-GB" dirty="0" smtClean="0"/>
              <a:t>Opal play project Class Rep</a:t>
            </a:r>
          </a:p>
          <a:p>
            <a:r>
              <a:rPr lang="en-GB" dirty="0" smtClean="0"/>
              <a:t>Volunteering in school: Forest school, cookery, reading, times table practice, etc.</a:t>
            </a:r>
          </a:p>
          <a:p>
            <a:endParaRPr lang="en-GB" dirty="0" smtClean="0"/>
          </a:p>
        </p:txBody>
      </p:sp>
    </p:spTree>
    <p:extLst>
      <p:ext uri="{BB962C8B-B14F-4D97-AF65-F5344CB8AC3E}">
        <p14:creationId xmlns:p14="http://schemas.microsoft.com/office/powerpoint/2010/main" val="33348905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Activities over the next few weeks</a:t>
            </a:r>
            <a:endParaRPr lang="en-GB" dirty="0"/>
          </a:p>
        </p:txBody>
      </p:sp>
      <p:sp>
        <p:nvSpPr>
          <p:cNvPr id="3" name="Content Placeholder 2"/>
          <p:cNvSpPr>
            <a:spLocks noGrp="1"/>
          </p:cNvSpPr>
          <p:nvPr>
            <p:ph idx="1"/>
          </p:nvPr>
        </p:nvSpPr>
        <p:spPr/>
        <p:txBody>
          <a:bodyPr/>
          <a:lstStyle/>
          <a:p>
            <a:r>
              <a:rPr lang="en-GB" dirty="0" smtClean="0"/>
              <a:t>The children from the Village school will be coming to the Junior School for a session to meet their new class teacher.  Unfortunately they will not be able to come inside but we will take them on a tour of the outside of the building.</a:t>
            </a:r>
          </a:p>
          <a:p>
            <a:r>
              <a:rPr lang="en-GB" dirty="0" smtClean="0"/>
              <a:t>Our staff are meeting with your child’s current teacher</a:t>
            </a:r>
            <a:r>
              <a:rPr lang="en-GB" dirty="0"/>
              <a:t> </a:t>
            </a:r>
            <a:r>
              <a:rPr lang="en-GB" dirty="0" smtClean="0"/>
              <a:t>for a handover session</a:t>
            </a:r>
          </a:p>
          <a:p>
            <a:r>
              <a:rPr lang="en-GB" dirty="0" smtClean="0"/>
              <a:t>Children joining from other schools will have a tour with a member of </a:t>
            </a:r>
            <a:r>
              <a:rPr lang="en-GB" dirty="0" smtClean="0"/>
              <a:t>staff on 5</a:t>
            </a:r>
            <a:r>
              <a:rPr lang="en-GB" baseline="30000" dirty="0" smtClean="0"/>
              <a:t>th</a:t>
            </a:r>
            <a:r>
              <a:rPr lang="en-GB" dirty="0" smtClean="0"/>
              <a:t> July from 9 30am</a:t>
            </a:r>
            <a:endParaRPr lang="en-GB" dirty="0" smtClean="0"/>
          </a:p>
          <a:p>
            <a:endParaRPr lang="en-GB" dirty="0" smtClean="0"/>
          </a:p>
        </p:txBody>
      </p:sp>
      <p:pic>
        <p:nvPicPr>
          <p:cNvPr id="4" name="Picture 3"/>
          <p:cNvPicPr>
            <a:picLocks noChangeAspect="1"/>
          </p:cNvPicPr>
          <p:nvPr/>
        </p:nvPicPr>
        <p:blipFill>
          <a:blip r:embed="rId2"/>
          <a:stretch>
            <a:fillRect/>
          </a:stretch>
        </p:blipFill>
        <p:spPr>
          <a:xfrm>
            <a:off x="6065332" y="4581128"/>
            <a:ext cx="2164268" cy="2170364"/>
          </a:xfrm>
          <a:prstGeom prst="rect">
            <a:avLst/>
          </a:prstGeom>
        </p:spPr>
      </p:pic>
    </p:spTree>
    <p:extLst>
      <p:ext uri="{BB962C8B-B14F-4D97-AF65-F5344CB8AC3E}">
        <p14:creationId xmlns:p14="http://schemas.microsoft.com/office/powerpoint/2010/main" val="1930674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ahead..</a:t>
            </a:r>
            <a:endParaRPr lang="en-GB" dirty="0"/>
          </a:p>
        </p:txBody>
      </p:sp>
      <p:sp>
        <p:nvSpPr>
          <p:cNvPr id="3" name="Content Placeholder 2"/>
          <p:cNvSpPr>
            <a:spLocks noGrp="1"/>
          </p:cNvSpPr>
          <p:nvPr>
            <p:ph idx="1"/>
          </p:nvPr>
        </p:nvSpPr>
        <p:spPr>
          <a:xfrm>
            <a:off x="1028700" y="1844824"/>
            <a:ext cx="7200900" cy="4022576"/>
          </a:xfrm>
        </p:spPr>
        <p:txBody>
          <a:bodyPr/>
          <a:lstStyle/>
          <a:p>
            <a:r>
              <a:rPr lang="en-GB" dirty="0" smtClean="0"/>
              <a:t>Forward planning is challenging at the minute because we still do not know what schools will ‘look’ like in September.  </a:t>
            </a:r>
          </a:p>
          <a:p>
            <a:r>
              <a:rPr lang="en-GB" dirty="0" smtClean="0"/>
              <a:t>We do all we can to communicate changes to parents but please be patient as we are often working with last minute changes to government guidance.  </a:t>
            </a:r>
            <a:endParaRPr lang="en-GB" dirty="0"/>
          </a:p>
        </p:txBody>
      </p:sp>
    </p:spTree>
    <p:extLst>
      <p:ext uri="{BB962C8B-B14F-4D97-AF65-F5344CB8AC3E}">
        <p14:creationId xmlns:p14="http://schemas.microsoft.com/office/powerpoint/2010/main" val="342214000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look forward to welcoming you to our school</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267659623"/>
      </p:ext>
    </p:extLst>
  </p:cSld>
  <p:clrMapOvr>
    <a:masterClrMapping/>
  </p:clrMapOvr>
  <p:timing>
    <p:tnLst>
      <p:par>
        <p:cTn id="1" dur="indefinite" restart="never" nodeType="tmRoot"/>
      </p:par>
    </p:tnLst>
  </p:timing>
</p:sld>
</file>

<file path=ppt/theme/theme1.xml><?xml version="1.0" encoding="utf-8"?>
<a:theme xmlns:a="http://schemas.openxmlformats.org/drawingml/2006/main" name="Crop">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TM10001105[[fn=Crop]]</Template>
  <TotalTime>1073</TotalTime>
  <Words>1688</Words>
  <Application>Microsoft Office PowerPoint</Application>
  <PresentationFormat>On-screen Show (4:3)</PresentationFormat>
  <Paragraphs>147</Paragraphs>
  <Slides>28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TitlesOfParts>
    <vt:vector size="32" baseType="lpstr">
      <vt:lpstr>Calibri</vt:lpstr>
      <vt:lpstr>Franklin Gothic Book</vt:lpstr>
      <vt:lpstr>Nanum Gothic</vt:lpstr>
      <vt:lpstr>Crop</vt:lpstr>
      <vt:lpstr>Welcome!</vt:lpstr>
      <vt:lpstr>PowerPoint Presentation</vt:lpstr>
      <vt:lpstr>Christian values</vt:lpstr>
      <vt:lpstr>Outline of the session</vt:lpstr>
      <vt:lpstr>Our vision for our school..</vt:lpstr>
      <vt:lpstr>Important names and adults within the school</vt:lpstr>
      <vt:lpstr>Horsell Junior School is a church school..</vt:lpstr>
      <vt:lpstr>We are a Voluntary Aided School</vt:lpstr>
      <vt:lpstr>How is Junior School different?</vt:lpstr>
      <vt:lpstr>How is Junior School different?</vt:lpstr>
      <vt:lpstr>How do we help the children become more independent and resilient?</vt:lpstr>
      <vt:lpstr>What can parents do to support their child?</vt:lpstr>
      <vt:lpstr>We cover the national curriculum..</vt:lpstr>
      <vt:lpstr>Maths, Reading and Writing</vt:lpstr>
      <vt:lpstr>We use the ‘Write Stuff’ to teach writing..</vt:lpstr>
      <vt:lpstr>Reading</vt:lpstr>
      <vt:lpstr> The broader curriculum</vt:lpstr>
      <vt:lpstr>Practical information about Year 3  - please check the website for all information</vt:lpstr>
      <vt:lpstr>School uniform</vt:lpstr>
      <vt:lpstr>Equipment for the classroom</vt:lpstr>
      <vt:lpstr>Homework</vt:lpstr>
      <vt:lpstr>Financial Matters</vt:lpstr>
      <vt:lpstr>Communication: Junior School</vt:lpstr>
      <vt:lpstr>Medical issues </vt:lpstr>
      <vt:lpstr>What do you do if you want to get involved?</vt:lpstr>
      <vt:lpstr>Activities over the next few weeks</vt:lpstr>
      <vt:lpstr>Planning ahead..</vt:lpstr>
      <vt:lpstr>We look forward to welcoming you to our school</vt:lpstr>
    </vt:vector>
  </TitlesOfParts>
  <Company>Horsell CofE Junior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dc:title>
  <dc:creator>Nigel Penstone</dc:creator>
  <cp:lastModifiedBy>Celia Wand</cp:lastModifiedBy>
  <cp:revision>89</cp:revision>
  <cp:lastPrinted>2021-06-25T13:03:19Z</cp:lastPrinted>
  <dcterms:created xsi:type="dcterms:W3CDTF">2017-09-21T08:33:13Z</dcterms:created>
  <dcterms:modified xsi:type="dcterms:W3CDTF">2021-06-28T15:53:23Z</dcterms:modified>
</cp:coreProperties>
</file>