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17"/>
  </p:notesMasterIdLst>
  <p:handoutMasterIdLst>
    <p:handoutMasterId r:id="rId18"/>
  </p:handoutMasterIdLst>
  <p:sldIdLst>
    <p:sldId id="256" r:id="rId2"/>
    <p:sldId id="275" r:id="rId3"/>
    <p:sldId id="257" r:id="rId4"/>
    <p:sldId id="291" r:id="rId5"/>
    <p:sldId id="292" r:id="rId6"/>
    <p:sldId id="293" r:id="rId7"/>
    <p:sldId id="294" r:id="rId8"/>
    <p:sldId id="295" r:id="rId9"/>
    <p:sldId id="296" r:id="rId10"/>
    <p:sldId id="297" r:id="rId11"/>
    <p:sldId id="298" r:id="rId12"/>
    <p:sldId id="299" r:id="rId13"/>
    <p:sldId id="300" r:id="rId14"/>
    <p:sldId id="302" r:id="rId15"/>
    <p:sldId id="301" r:id="rId16"/>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A31A35D2-654B-481E-8436-F819843259CC}" type="datetimeFigureOut">
              <a:rPr lang="en-GB" smtClean="0"/>
              <a:t>21/06/2021</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0423495E-96B9-402E-BFBD-D434E168B7CF}" type="slidenum">
              <a:rPr lang="en-GB" smtClean="0"/>
              <a:t>‹#›</a:t>
            </a:fld>
            <a:endParaRPr lang="en-GB"/>
          </a:p>
        </p:txBody>
      </p:sp>
    </p:spTree>
    <p:extLst>
      <p:ext uri="{BB962C8B-B14F-4D97-AF65-F5344CB8AC3E}">
        <p14:creationId xmlns:p14="http://schemas.microsoft.com/office/powerpoint/2010/main" val="426503878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173F8501-0918-4AAE-993F-3F0144F59F58}" type="datetimeFigureOut">
              <a:rPr lang="en-GB" smtClean="0"/>
              <a:t>21/06/2021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0E87FDB8-4538-4755-A543-4DFB7C9773C8}" type="slidenum">
              <a:rPr lang="en-GB" smtClean="0"/>
              <a:t>‹#›</a:t>
            </a:fld>
            <a:endParaRPr lang="en-GB"/>
          </a:p>
        </p:txBody>
      </p:sp>
    </p:spTree>
    <p:extLst>
      <p:ext uri="{BB962C8B-B14F-4D97-AF65-F5344CB8AC3E}">
        <p14:creationId xmlns:p14="http://schemas.microsoft.com/office/powerpoint/2010/main" val="166695339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E87FDB8-4538-4755-A543-4DFB7C9773C8}" type="slidenum">
              <a:rPr lang="en-GB" smtClean="0"/>
              <a:t>1</a:t>
            </a:fld>
            <a:endParaRPr lang="en-GB"/>
          </a:p>
        </p:txBody>
      </p:sp>
    </p:spTree>
    <p:extLst>
      <p:ext uri="{BB962C8B-B14F-4D97-AF65-F5344CB8AC3E}">
        <p14:creationId xmlns:p14="http://schemas.microsoft.com/office/powerpoint/2010/main" val="6707560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36346" y="1788454"/>
            <a:ext cx="6270922" cy="2098226"/>
          </a:xfrm>
        </p:spPr>
        <p:txBody>
          <a:bodyPr anchor="b">
            <a:noAutofit/>
          </a:bodyPr>
          <a:lstStyle>
            <a:lvl1pPr algn="ctr">
              <a:defRPr sz="60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009930" y="3956280"/>
            <a:ext cx="5123755" cy="1086237"/>
          </a:xfrm>
        </p:spPr>
        <p:txBody>
          <a:bodyPr>
            <a:normAutofit/>
          </a:bodyPr>
          <a:lstStyle>
            <a:lvl1pPr marL="0" indent="0" algn="ctr">
              <a:lnSpc>
                <a:spcPct val="112000"/>
              </a:lnSpc>
              <a:spcBef>
                <a:spcPts val="0"/>
              </a:spcBef>
              <a:spcAft>
                <a:spcPts val="0"/>
              </a:spcAft>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564644" y="6453386"/>
            <a:ext cx="1205958" cy="404614"/>
          </a:xfrm>
        </p:spPr>
        <p:txBody>
          <a:bodyPr/>
          <a:lstStyle>
            <a:lvl1pPr>
              <a:defRPr baseline="0">
                <a:solidFill>
                  <a:schemeClr val="tx2"/>
                </a:solidFill>
              </a:defRPr>
            </a:lvl1pPr>
          </a:lstStyle>
          <a:p>
            <a:fld id="{063C710A-14B8-4CA0-8D38-90FBDAADAB87}" type="datetimeFigureOut">
              <a:rPr lang="en-GB" smtClean="0"/>
              <a:t>21/06/2021</a:t>
            </a:fld>
            <a:endParaRPr lang="en-GB"/>
          </a:p>
        </p:txBody>
      </p:sp>
      <p:sp>
        <p:nvSpPr>
          <p:cNvPr id="5" name="Footer Placeholder 4"/>
          <p:cNvSpPr>
            <a:spLocks noGrp="1"/>
          </p:cNvSpPr>
          <p:nvPr>
            <p:ph type="ftr" sz="quarter" idx="11"/>
          </p:nvPr>
        </p:nvSpPr>
        <p:spPr>
          <a:xfrm>
            <a:off x="1938041" y="6453386"/>
            <a:ext cx="5267533" cy="404614"/>
          </a:xfrm>
        </p:spPr>
        <p:txBody>
          <a:bodyPr/>
          <a:lstStyle>
            <a:lvl1pPr algn="ctr">
              <a:defRPr baseline="0">
                <a:solidFill>
                  <a:schemeClr val="tx2"/>
                </a:solidFill>
              </a:defRPr>
            </a:lvl1pPr>
          </a:lstStyle>
          <a:p>
            <a:endParaRPr lang="en-GB"/>
          </a:p>
        </p:txBody>
      </p:sp>
      <p:sp>
        <p:nvSpPr>
          <p:cNvPr id="6" name="Slide Number Placeholder 5"/>
          <p:cNvSpPr>
            <a:spLocks noGrp="1"/>
          </p:cNvSpPr>
          <p:nvPr>
            <p:ph type="sldNum" sz="quarter" idx="12"/>
          </p:nvPr>
        </p:nvSpPr>
        <p:spPr>
          <a:xfrm>
            <a:off x="7373012" y="6453386"/>
            <a:ext cx="1197219" cy="404614"/>
          </a:xfrm>
        </p:spPr>
        <p:txBody>
          <a:bodyPr/>
          <a:lstStyle>
            <a:lvl1pPr>
              <a:defRPr baseline="0">
                <a:solidFill>
                  <a:schemeClr val="tx2"/>
                </a:solidFill>
              </a:defRPr>
            </a:lvl1pPr>
          </a:lstStyle>
          <a:p>
            <a:fld id="{E1DF83F7-3EA6-4466-B9B0-4E37A880A9AD}" type="slidenum">
              <a:rPr lang="en-GB" smtClean="0"/>
              <a:t>‹#›</a:t>
            </a:fld>
            <a:endParaRPr lang="en-GB"/>
          </a:p>
        </p:txBody>
      </p:sp>
      <p:grpSp>
        <p:nvGrpSpPr>
          <p:cNvPr id="8" name="Group 7"/>
          <p:cNvGrpSpPr/>
          <p:nvPr/>
        </p:nvGrpSpPr>
        <p:grpSpPr>
          <a:xfrm>
            <a:off x="564643" y="744469"/>
            <a:ext cx="8005589" cy="5349671"/>
            <a:chOff x="564643" y="744469"/>
            <a:chExt cx="8005589" cy="5349671"/>
          </a:xfrm>
        </p:grpSpPr>
        <p:sp>
          <p:nvSpPr>
            <p:cNvPr id="11" name="Freeform 6"/>
            <p:cNvSpPr/>
            <p:nvPr/>
          </p:nvSpPr>
          <p:spPr bwMode="auto">
            <a:xfrm>
              <a:off x="6113972" y="1685652"/>
              <a:ext cx="2456260" cy="4408488"/>
            </a:xfrm>
            <a:custGeom>
              <a:avLst/>
              <a:gdLst/>
              <a:ahLst/>
              <a:cxnLst/>
              <a:rect l="l" t="t" r="r" b="b"/>
              <a:pathLst>
                <a:path w="10000" h="10000">
                  <a:moveTo>
                    <a:pt x="8761" y="0"/>
                  </a:moveTo>
                  <a:lnTo>
                    <a:pt x="10000" y="0"/>
                  </a:lnTo>
                  <a:lnTo>
                    <a:pt x="10000" y="10000"/>
                  </a:lnTo>
                  <a:lnTo>
                    <a:pt x="0" y="10000"/>
                  </a:lnTo>
                  <a:lnTo>
                    <a:pt x="0" y="9357"/>
                  </a:lnTo>
                  <a:lnTo>
                    <a:pt x="8761" y="935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564643" y="744469"/>
              <a:ext cx="2456505" cy="4408488"/>
            </a:xfrm>
            <a:custGeom>
              <a:avLst/>
              <a:gdLst/>
              <a:ahLst/>
              <a:cxnLst/>
              <a:rect l="l" t="t" r="r" b="b"/>
              <a:pathLst>
                <a:path w="10001" h="10000">
                  <a:moveTo>
                    <a:pt x="8762" y="0"/>
                  </a:moveTo>
                  <a:lnTo>
                    <a:pt x="10001" y="0"/>
                  </a:lnTo>
                  <a:lnTo>
                    <a:pt x="10001" y="10000"/>
                  </a:lnTo>
                  <a:lnTo>
                    <a:pt x="1" y="10000"/>
                  </a:lnTo>
                  <a:cubicBezTo>
                    <a:pt x="-2" y="9766"/>
                    <a:pt x="4" y="9586"/>
                    <a:pt x="1" y="9352"/>
                  </a:cubicBezTo>
                  <a:lnTo>
                    <a:pt x="8762" y="9346"/>
                  </a:lnTo>
                  <a:lnTo>
                    <a:pt x="8762"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2526854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63C710A-14B8-4CA0-8D38-90FBDAADAB87}" type="datetimeFigureOut">
              <a:rPr lang="en-GB" smtClean="0"/>
              <a:t>21/06/2021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F83F7-3EA6-4466-B9B0-4E37A880A9AD}" type="slidenum">
              <a:rPr lang="en-GB" smtClean="0"/>
              <a:t>‹#›</a:t>
            </a:fld>
            <a:endParaRPr lang="en-GB"/>
          </a:p>
        </p:txBody>
      </p:sp>
    </p:spTree>
    <p:extLst>
      <p:ext uri="{BB962C8B-B14F-4D97-AF65-F5344CB8AC3E}">
        <p14:creationId xmlns:p14="http://schemas.microsoft.com/office/powerpoint/2010/main" val="27438975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73769" y="1301361"/>
            <a:ext cx="7209728" cy="2852737"/>
          </a:xfrm>
        </p:spPr>
        <p:txBody>
          <a:bodyPr anchor="b">
            <a:normAutofit/>
          </a:bodyPr>
          <a:lstStyle>
            <a:lvl1pPr algn="r">
              <a:defRPr sz="6000" cap="all"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573769" y="4216328"/>
            <a:ext cx="7209728" cy="1143324"/>
          </a:xfrm>
        </p:spPr>
        <p:txBody>
          <a:bodyPr/>
          <a:lstStyle>
            <a:lvl1pPr marL="0" indent="0" algn="r">
              <a:lnSpc>
                <a:spcPct val="112000"/>
              </a:lnSpc>
              <a:spcBef>
                <a:spcPts val="0"/>
              </a:spcBef>
              <a:spcAft>
                <a:spcPts val="0"/>
              </a:spcAft>
              <a:buNone/>
              <a:defRPr sz="1800">
                <a:solidFill>
                  <a:schemeClr val="tx2"/>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554181" y="6453386"/>
            <a:ext cx="1216807" cy="404614"/>
          </a:xfrm>
        </p:spPr>
        <p:txBody>
          <a:bodyPr/>
          <a:lstStyle>
            <a:lvl1pPr>
              <a:defRPr>
                <a:solidFill>
                  <a:schemeClr val="tx2"/>
                </a:solidFill>
              </a:defRPr>
            </a:lvl1pPr>
          </a:lstStyle>
          <a:p>
            <a:fld id="{063C710A-14B8-4CA0-8D38-90FBDAADAB87}" type="datetimeFigureOut">
              <a:rPr lang="en-GB" smtClean="0"/>
              <a:t>21/06/2021</a:t>
            </a:fld>
            <a:endParaRPr lang="en-GB"/>
          </a:p>
        </p:txBody>
      </p:sp>
      <p:sp>
        <p:nvSpPr>
          <p:cNvPr id="5" name="Footer Placeholder 4"/>
          <p:cNvSpPr>
            <a:spLocks noGrp="1"/>
          </p:cNvSpPr>
          <p:nvPr>
            <p:ph type="ftr" sz="quarter" idx="11"/>
          </p:nvPr>
        </p:nvSpPr>
        <p:spPr>
          <a:xfrm>
            <a:off x="1938234" y="6453386"/>
            <a:ext cx="5267533" cy="404614"/>
          </a:xfrm>
        </p:spPr>
        <p:txBody>
          <a:bodyPr/>
          <a:lstStyle>
            <a:lvl1pPr algn="ctr">
              <a:defRPr>
                <a:solidFill>
                  <a:schemeClr val="tx2"/>
                </a:solidFill>
              </a:defRPr>
            </a:lvl1pPr>
          </a:lstStyle>
          <a:p>
            <a:endParaRPr lang="en-GB"/>
          </a:p>
        </p:txBody>
      </p:sp>
      <p:sp>
        <p:nvSpPr>
          <p:cNvPr id="6" name="Slide Number Placeholder 5"/>
          <p:cNvSpPr>
            <a:spLocks noGrp="1"/>
          </p:cNvSpPr>
          <p:nvPr>
            <p:ph type="sldNum" sz="quarter" idx="12"/>
          </p:nvPr>
        </p:nvSpPr>
        <p:spPr>
          <a:xfrm>
            <a:off x="7373012" y="6453386"/>
            <a:ext cx="1197219" cy="404614"/>
          </a:xfrm>
        </p:spPr>
        <p:txBody>
          <a:bodyPr/>
          <a:lstStyle>
            <a:lvl1pPr>
              <a:defRPr>
                <a:solidFill>
                  <a:schemeClr val="tx2"/>
                </a:solidFill>
              </a:defRPr>
            </a:lvl1pPr>
          </a:lstStyle>
          <a:p>
            <a:fld id="{E1DF83F7-3EA6-4466-B9B0-4E37A880A9AD}" type="slidenum">
              <a:rPr lang="en-GB" smtClean="0"/>
              <a:t>‹#›</a:t>
            </a:fld>
            <a:endParaRPr lang="en-GB"/>
          </a:p>
        </p:txBody>
      </p:sp>
      <p:sp>
        <p:nvSpPr>
          <p:cNvPr id="7" name="Freeform 6"/>
          <p:cNvSpPr/>
          <p:nvPr/>
        </p:nvSpPr>
        <p:spPr bwMode="auto">
          <a:xfrm>
            <a:off x="6113972" y="1685652"/>
            <a:ext cx="2456260"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bg2"/>
          </a:solidFill>
          <a:ln w="0">
            <a:noFill/>
            <a:prstDash val="solid"/>
            <a:round/>
            <a:headEnd/>
            <a:tailEnd/>
          </a:ln>
        </p:spPr>
      </p:sp>
      <p:sp>
        <p:nvSpPr>
          <p:cNvPr id="8" name="Freeform 7" title="Crop Mark"/>
          <p:cNvSpPr/>
          <p:nvPr/>
        </p:nvSpPr>
        <p:spPr bwMode="auto">
          <a:xfrm>
            <a:off x="6113972" y="1685652"/>
            <a:ext cx="2456260"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4002738851"/>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1028700" y="2286000"/>
            <a:ext cx="3335840"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894052" y="2286000"/>
            <a:ext cx="3335840"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63C710A-14B8-4CA0-8D38-90FBDAADAB87}" type="datetimeFigureOut">
              <a:rPr lang="en-GB" smtClean="0"/>
              <a:t>21/06/2021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F83F7-3EA6-4466-B9B0-4E37A880A9AD}" type="slidenum">
              <a:rPr lang="en-GB" smtClean="0"/>
              <a:t>‹#›</a:t>
            </a:fld>
            <a:endParaRPr lang="en-GB"/>
          </a:p>
        </p:txBody>
      </p:sp>
    </p:spTree>
    <p:extLst>
      <p:ext uri="{BB962C8B-B14F-4D97-AF65-F5344CB8AC3E}">
        <p14:creationId xmlns:p14="http://schemas.microsoft.com/office/powerpoint/2010/main" val="1325975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28700" y="685800"/>
            <a:ext cx="7200900" cy="1485900"/>
          </a:xfrm>
        </p:spPr>
        <p:txBody>
          <a:bodyPr/>
          <a:lstStyle>
            <a:lvl1pPr>
              <a:defRPr>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28700" y="2340230"/>
            <a:ext cx="3335840" cy="823912"/>
          </a:xfrm>
        </p:spPr>
        <p:txBody>
          <a:bodyPr anchor="b">
            <a:noAutofit/>
          </a:bodyPr>
          <a:lstStyle>
            <a:lvl1pPr marL="0" indent="0">
              <a:lnSpc>
                <a:spcPct val="84000"/>
              </a:lnSpc>
              <a:spcBef>
                <a:spcPts val="0"/>
              </a:spcBef>
              <a:spcAft>
                <a:spcPts val="0"/>
              </a:spcAft>
              <a:buNone/>
              <a:defRPr sz="2400" b="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1028700" y="3305208"/>
            <a:ext cx="3335839"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93760" y="2349754"/>
            <a:ext cx="3335840" cy="823912"/>
          </a:xfrm>
        </p:spPr>
        <p:txBody>
          <a:bodyPr anchor="b">
            <a:noAutofit/>
          </a:bodyPr>
          <a:lstStyle>
            <a:lvl1pPr marL="0" indent="0">
              <a:lnSpc>
                <a:spcPct val="84000"/>
              </a:lnSpc>
              <a:spcBef>
                <a:spcPts val="0"/>
              </a:spcBef>
              <a:spcAft>
                <a:spcPts val="0"/>
              </a:spcAft>
              <a:buNone/>
              <a:defRPr sz="2400" b="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893760" y="3305208"/>
            <a:ext cx="3335840"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63C710A-14B8-4CA0-8D38-90FBDAADAB87}" type="datetimeFigureOut">
              <a:rPr lang="en-GB" smtClean="0"/>
              <a:t>21/06/2021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F83F7-3EA6-4466-B9B0-4E37A880A9AD}" type="slidenum">
              <a:rPr lang="en-GB" smtClean="0"/>
              <a:t>‹#›</a:t>
            </a:fld>
            <a:endParaRPr lang="en-GB"/>
          </a:p>
        </p:txBody>
      </p:sp>
    </p:spTree>
    <p:extLst>
      <p:ext uri="{BB962C8B-B14F-4D97-AF65-F5344CB8AC3E}">
        <p14:creationId xmlns:p14="http://schemas.microsoft.com/office/powerpoint/2010/main" val="28968738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63C710A-14B8-4CA0-8D38-90FBDAADAB87}" type="datetimeFigureOut">
              <a:rPr lang="en-GB" smtClean="0"/>
              <a:t>21/06/2021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F83F7-3EA6-4466-B9B0-4E37A880A9AD}" type="slidenum">
              <a:rPr lang="en-GB" smtClean="0"/>
              <a:t>‹#›</a:t>
            </a:fld>
            <a:endParaRPr lang="en-GB"/>
          </a:p>
        </p:txBody>
      </p:sp>
    </p:spTree>
    <p:extLst>
      <p:ext uri="{BB962C8B-B14F-4D97-AF65-F5344CB8AC3E}">
        <p14:creationId xmlns:p14="http://schemas.microsoft.com/office/powerpoint/2010/main" val="3077310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3C710A-14B8-4CA0-8D38-90FBDAADAB87}" type="datetimeFigureOut">
              <a:rPr lang="en-GB" smtClean="0"/>
              <a:t>21/06/2021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F83F7-3EA6-4466-B9B0-4E37A880A9AD}" type="slidenum">
              <a:rPr lang="en-GB" smtClean="0"/>
              <a:t>‹#›</a:t>
            </a:fld>
            <a:endParaRPr lang="en-GB"/>
          </a:p>
        </p:txBody>
      </p:sp>
    </p:spTree>
    <p:extLst>
      <p:ext uri="{BB962C8B-B14F-4D97-AF65-F5344CB8AC3E}">
        <p14:creationId xmlns:p14="http://schemas.microsoft.com/office/powerpoint/2010/main" val="10203433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397764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542925" y="685800"/>
            <a:ext cx="2891790" cy="2157884"/>
          </a:xfrm>
        </p:spPr>
        <p:txBody>
          <a:bodyPr anchor="t">
            <a:noAutofit/>
          </a:bodyPr>
          <a:lstStyle>
            <a:lvl1pPr>
              <a:lnSpc>
                <a:spcPct val="84000"/>
              </a:lnSpc>
              <a:defRPr sz="4400" baseline="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92015" y="685801"/>
            <a:ext cx="3909060" cy="5175250"/>
          </a:xfrm>
        </p:spPr>
        <p:txBody>
          <a:bodyPr/>
          <a:lstStyle>
            <a:lvl1pPr>
              <a:defRPr sz="1500"/>
            </a:lvl1pPr>
            <a:lvl2pPr>
              <a:defRPr sz="1500"/>
            </a:lvl2pPr>
            <a:lvl3pPr>
              <a:defRPr sz="1350"/>
            </a:lvl3pPr>
            <a:lvl4pPr>
              <a:defRPr sz="135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42925" y="2856344"/>
            <a:ext cx="2891790" cy="3011056"/>
          </a:xfrm>
        </p:spPr>
        <p:txBody>
          <a:bodyPr>
            <a:normAutofit/>
          </a:bodyPr>
          <a:lstStyle>
            <a:lvl1pPr marL="0" indent="0">
              <a:lnSpc>
                <a:spcPct val="113000"/>
              </a:lnSpc>
              <a:spcBef>
                <a:spcPts val="0"/>
              </a:spcBef>
              <a:spcAft>
                <a:spcPts val="1500"/>
              </a:spcAft>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a:xfrm>
            <a:off x="542925" y="6453386"/>
            <a:ext cx="903429" cy="404614"/>
          </a:xfrm>
        </p:spPr>
        <p:txBody>
          <a:bodyPr/>
          <a:lstStyle>
            <a:lvl1pPr>
              <a:defRPr>
                <a:solidFill>
                  <a:schemeClr val="tx2"/>
                </a:solidFill>
              </a:defRPr>
            </a:lvl1pPr>
          </a:lstStyle>
          <a:p>
            <a:fld id="{063C710A-14B8-4CA0-8D38-90FBDAADAB87}" type="datetimeFigureOut">
              <a:rPr lang="en-GB" smtClean="0"/>
              <a:t>21/06/2021</a:t>
            </a:fld>
            <a:endParaRPr lang="en-GB"/>
          </a:p>
        </p:txBody>
      </p:sp>
      <p:sp>
        <p:nvSpPr>
          <p:cNvPr id="6" name="Footer Placeholder 5"/>
          <p:cNvSpPr>
            <a:spLocks noGrp="1"/>
          </p:cNvSpPr>
          <p:nvPr>
            <p:ph type="ftr" sz="quarter" idx="11"/>
          </p:nvPr>
        </p:nvSpPr>
        <p:spPr>
          <a:xfrm>
            <a:off x="1654459" y="6453386"/>
            <a:ext cx="1780256" cy="404614"/>
          </a:xfrm>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xfrm>
            <a:off x="7412355" y="6453386"/>
            <a:ext cx="1197219" cy="404614"/>
          </a:xfrm>
        </p:spPr>
        <p:txBody>
          <a:bodyPr/>
          <a:lstStyle>
            <a:lvl1pPr>
              <a:defRPr>
                <a:solidFill>
                  <a:schemeClr val="tx2"/>
                </a:solidFill>
              </a:defRPr>
            </a:lvl1pPr>
          </a:lstStyle>
          <a:p>
            <a:fld id="{E1DF83F7-3EA6-4466-B9B0-4E37A880A9AD}" type="slidenum">
              <a:rPr lang="en-GB" smtClean="0"/>
              <a:t>‹#›</a:t>
            </a:fld>
            <a:endParaRPr lang="en-GB"/>
          </a:p>
        </p:txBody>
      </p:sp>
      <p:sp>
        <p:nvSpPr>
          <p:cNvPr id="9" name="Rectangle 8"/>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Divider Bar"/>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9369042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397764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542925" y="685800"/>
            <a:ext cx="2891790" cy="2157884"/>
          </a:xfrm>
        </p:spPr>
        <p:txBody>
          <a:bodyPr anchor="t">
            <a:normAutofit/>
          </a:bodyPr>
          <a:lstStyle>
            <a:lvl1pPr>
              <a:lnSpc>
                <a:spcPct val="84000"/>
              </a:lnSpc>
              <a:defRPr sz="44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149090" y="1"/>
            <a:ext cx="4994910" cy="6857999"/>
          </a:xfrm>
        </p:spPr>
        <p:txBody>
          <a:bodyPr anchor="t">
            <a:normAutofit/>
          </a:bodyPr>
          <a:lstStyle>
            <a:lvl1pPr marL="0" indent="0">
              <a:buNone/>
              <a:defRPr sz="1500"/>
            </a:lvl1pPr>
            <a:lvl2pPr marL="342900" indent="0">
              <a:buNone/>
              <a:defRPr sz="1500"/>
            </a:lvl2pPr>
            <a:lvl3pPr marL="685800" indent="0">
              <a:buNone/>
              <a:defRPr sz="15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542925" y="2855968"/>
            <a:ext cx="2891790" cy="3011432"/>
          </a:xfrm>
        </p:spPr>
        <p:txBody>
          <a:bodyPr>
            <a:normAutofit/>
          </a:bodyPr>
          <a:lstStyle>
            <a:lvl1pPr marL="0" indent="0">
              <a:lnSpc>
                <a:spcPct val="113000"/>
              </a:lnSpc>
              <a:spcBef>
                <a:spcPts val="0"/>
              </a:spcBef>
              <a:spcAft>
                <a:spcPts val="1500"/>
              </a:spcAft>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a:xfrm>
            <a:off x="542925" y="6453386"/>
            <a:ext cx="903429" cy="404614"/>
          </a:xfrm>
        </p:spPr>
        <p:txBody>
          <a:bodyPr/>
          <a:lstStyle>
            <a:lvl1pPr>
              <a:defRPr>
                <a:solidFill>
                  <a:schemeClr val="tx2"/>
                </a:solidFill>
              </a:defRPr>
            </a:lvl1pPr>
          </a:lstStyle>
          <a:p>
            <a:fld id="{063C710A-14B8-4CA0-8D38-90FBDAADAB87}" type="datetimeFigureOut">
              <a:rPr lang="en-GB" smtClean="0"/>
              <a:t>21/06/2021</a:t>
            </a:fld>
            <a:endParaRPr lang="en-GB"/>
          </a:p>
        </p:txBody>
      </p:sp>
      <p:sp>
        <p:nvSpPr>
          <p:cNvPr id="6" name="Footer Placeholder 5"/>
          <p:cNvSpPr>
            <a:spLocks noGrp="1"/>
          </p:cNvSpPr>
          <p:nvPr>
            <p:ph type="ftr" sz="quarter" idx="11"/>
          </p:nvPr>
        </p:nvSpPr>
        <p:spPr>
          <a:xfrm>
            <a:off x="1654459" y="6453386"/>
            <a:ext cx="1780256" cy="404614"/>
          </a:xfrm>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xfrm>
            <a:off x="7412355" y="6453386"/>
            <a:ext cx="1197219" cy="404614"/>
          </a:xfrm>
        </p:spPr>
        <p:txBody>
          <a:bodyPr/>
          <a:lstStyle>
            <a:lvl1pPr>
              <a:defRPr>
                <a:solidFill>
                  <a:schemeClr val="tx2"/>
                </a:solidFill>
              </a:defRPr>
            </a:lvl1pPr>
          </a:lstStyle>
          <a:p>
            <a:fld id="{E1DF83F7-3EA6-4466-B9B0-4E37A880A9AD}" type="slidenum">
              <a:rPr lang="en-GB" smtClean="0"/>
              <a:t>‹#›</a:t>
            </a:fld>
            <a:endParaRPr lang="en-GB"/>
          </a:p>
        </p:txBody>
      </p:sp>
      <p:sp>
        <p:nvSpPr>
          <p:cNvPr id="9" name="Rectangle 8"/>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Divider Bar"/>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95659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8700" y="2295526"/>
            <a:ext cx="7200900" cy="357187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63C710A-14B8-4CA0-8D38-90FBDAADAB87}" type="datetimeFigureOut">
              <a:rPr lang="en-GB" smtClean="0"/>
              <a:t>21/06/2021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F83F7-3EA6-4466-B9B0-4E37A880A9AD}" type="slidenum">
              <a:rPr lang="en-GB" smtClean="0"/>
              <a:t>‹#›</a:t>
            </a:fld>
            <a:endParaRPr lang="en-GB"/>
          </a:p>
        </p:txBody>
      </p:sp>
    </p:spTree>
    <p:extLst>
      <p:ext uri="{BB962C8B-B14F-4D97-AF65-F5344CB8AC3E}">
        <p14:creationId xmlns:p14="http://schemas.microsoft.com/office/powerpoint/2010/main" val="529914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80797" y="624156"/>
            <a:ext cx="1490950" cy="524324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8700" y="624156"/>
            <a:ext cx="5724525" cy="524324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63C710A-14B8-4CA0-8D38-90FBDAADAB87}" type="datetimeFigureOut">
              <a:rPr lang="en-GB" smtClean="0"/>
              <a:t>21/06/2021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F83F7-3EA6-4466-B9B0-4E37A880A9AD}" type="slidenum">
              <a:rPr lang="en-GB" smtClean="0"/>
              <a:t>‹#›</a:t>
            </a:fld>
            <a:endParaRPr lang="en-GB"/>
          </a:p>
        </p:txBody>
      </p:sp>
    </p:spTree>
    <p:extLst>
      <p:ext uri="{BB962C8B-B14F-4D97-AF65-F5344CB8AC3E}">
        <p14:creationId xmlns:p14="http://schemas.microsoft.com/office/powerpoint/2010/main" val="32884166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063C710A-14B8-4CA0-8D38-90FBDAADAB87}" type="datetimeFigureOut">
              <a:rPr lang="en-GB" smtClean="0"/>
              <a:t>21/06/2021</a:t>
            </a:fld>
            <a:endParaRPr lang="en-GB"/>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E1DF83F7-3EA6-4466-B9B0-4E37A880A9AD}" type="slidenum">
              <a:rPr lang="en-GB" smtClean="0"/>
              <a:t>‹#›</a:t>
            </a:fld>
            <a:endParaRPr lang="en-GB"/>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290163941"/>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0" orient="horz" pos="1368">
          <p15:clr>
            <a:srgbClr val="F26B43"/>
          </p15:clr>
        </p15:guide>
        <p15:guide id="4" orient="horz" pos="1440">
          <p15:clr>
            <a:srgbClr val="F26B43"/>
          </p15:clr>
        </p15:guide>
        <p15:guide id="5" orient="horz" pos="3696">
          <p15:clr>
            <a:srgbClr val="F26B43"/>
          </p15:clr>
        </p15:guide>
        <p15:guide id="6" orient="horz" pos="432">
          <p15:clr>
            <a:srgbClr val="F26B43"/>
          </p15:clr>
        </p15:guide>
        <p15:guide id="7" orient="horz" pos="1512">
          <p15:clr>
            <a:srgbClr val="F26B43"/>
          </p15:clr>
        </p15:guide>
        <p15:guide id="8" pos="5184">
          <p15:clr>
            <a:srgbClr val="F26B43"/>
          </p15:clr>
        </p15:guide>
        <p15:guide id="9" pos="702">
          <p15:clr>
            <a:srgbClr val="F26B43"/>
          </p15:clr>
        </p15:guide>
        <p15:guide id="10" pos="64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r>
              <a:rPr lang="en-GB" sz="2400" dirty="0" smtClean="0"/>
              <a:t>Important information for parents for the academic year 2021 - 2022</a:t>
            </a:r>
            <a:endParaRPr lang="en-GB" sz="2400" dirty="0"/>
          </a:p>
        </p:txBody>
      </p:sp>
      <p:pic>
        <p:nvPicPr>
          <p:cNvPr id="4" name="Picture 2" descr="Horsell C of E Junior School - Wok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1880" y="1052736"/>
            <a:ext cx="2163676" cy="2163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60749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type="body" idx="1"/>
          </p:nvPr>
        </p:nvSpPr>
        <p:spPr>
          <a:xfrm>
            <a:off x="827584" y="1916832"/>
            <a:ext cx="7209728" cy="3744416"/>
          </a:xfrm>
        </p:spPr>
        <p:txBody>
          <a:bodyPr>
            <a:normAutofit/>
          </a:bodyPr>
          <a:lstStyle/>
          <a:p>
            <a:pPr marL="45720" indent="0" algn="ctr">
              <a:buNone/>
            </a:pPr>
            <a:endParaRPr lang="en-GB" sz="2800" i="1" dirty="0" smtClean="0"/>
          </a:p>
          <a:p>
            <a:pPr marL="45720" indent="0" algn="ctr">
              <a:buNone/>
            </a:pPr>
            <a:r>
              <a:rPr lang="en-GB" sz="2800" i="1" dirty="0" smtClean="0"/>
              <a:t>At </a:t>
            </a:r>
            <a:r>
              <a:rPr lang="en-GB" sz="2800" i="1" dirty="0"/>
              <a:t>Horsell C of E Junior School we believe that we are all made in the ‘ image of God’.  Through a commitment to Christian values and high academic aspirations, we strive to provide a rich and inclusive education for every member of our school family.</a:t>
            </a:r>
            <a:endParaRPr lang="en-GB" sz="2800" dirty="0"/>
          </a:p>
          <a:p>
            <a:endParaRPr lang="en-GB" dirty="0"/>
          </a:p>
        </p:txBody>
      </p:sp>
      <p:pic>
        <p:nvPicPr>
          <p:cNvPr id="4" name="Picture 2" descr="Horsell C of E Junior School - Wok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0610" y="404664"/>
            <a:ext cx="2163676" cy="2163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03420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28700" y="685800"/>
            <a:ext cx="7200900" cy="943000"/>
          </a:xfrm>
        </p:spPr>
        <p:txBody>
          <a:bodyPr>
            <a:normAutofit fontScale="90000"/>
          </a:bodyPr>
          <a:lstStyle/>
          <a:p>
            <a:pPr algn="ctr"/>
            <a:r>
              <a:rPr lang="en-GB" b="1" dirty="0" smtClean="0"/>
              <a:t>Outline of the session</a:t>
            </a:r>
            <a:r>
              <a:rPr lang="en-GB" dirty="0" smtClean="0"/>
              <a:t/>
            </a:r>
            <a:br>
              <a:rPr lang="en-GB" dirty="0" smtClean="0"/>
            </a:br>
            <a:r>
              <a:rPr lang="en-GB" dirty="0"/>
              <a:t/>
            </a:r>
            <a:br>
              <a:rPr lang="en-GB" dirty="0"/>
            </a:br>
            <a:endParaRPr lang="en-GB" sz="4400" dirty="0"/>
          </a:p>
        </p:txBody>
      </p:sp>
      <p:sp>
        <p:nvSpPr>
          <p:cNvPr id="2" name="Content Placeholder 1"/>
          <p:cNvSpPr>
            <a:spLocks noGrp="1"/>
          </p:cNvSpPr>
          <p:nvPr>
            <p:ph idx="1"/>
          </p:nvPr>
        </p:nvSpPr>
        <p:spPr>
          <a:xfrm>
            <a:off x="683568" y="1340768"/>
            <a:ext cx="7200900" cy="3581400"/>
          </a:xfrm>
        </p:spPr>
        <p:txBody>
          <a:bodyPr>
            <a:normAutofit lnSpcReduction="10000"/>
          </a:bodyPr>
          <a:lstStyle/>
          <a:p>
            <a:pPr marL="45720" indent="0">
              <a:buNone/>
            </a:pPr>
            <a:endParaRPr lang="en-GB" sz="3200" dirty="0"/>
          </a:p>
          <a:p>
            <a:r>
              <a:rPr lang="en-GB" sz="3200" dirty="0" smtClean="0"/>
              <a:t>To explain some important changes that will be taking place for 2021 – 2022</a:t>
            </a:r>
          </a:p>
          <a:p>
            <a:r>
              <a:rPr lang="en-GB" sz="3200" dirty="0" smtClean="0"/>
              <a:t>To give parents the opportunity to ask any questions about these changes- please use the chat function</a:t>
            </a:r>
          </a:p>
          <a:p>
            <a:endParaRPr lang="en-GB" sz="3200" dirty="0"/>
          </a:p>
        </p:txBody>
      </p:sp>
      <p:pic>
        <p:nvPicPr>
          <p:cNvPr id="4" name="Picture 2" descr="Horsell C of E Junior School - Wok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5013176"/>
            <a:ext cx="2163676" cy="2163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62213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Christian values</a:t>
            </a:r>
            <a:endParaRPr lang="en-GB" dirty="0"/>
          </a:p>
        </p:txBody>
      </p:sp>
      <p:sp>
        <p:nvSpPr>
          <p:cNvPr id="3" name="Content Placeholder 2"/>
          <p:cNvSpPr>
            <a:spLocks noGrp="1"/>
          </p:cNvSpPr>
          <p:nvPr>
            <p:ph idx="1"/>
          </p:nvPr>
        </p:nvSpPr>
        <p:spPr>
          <a:xfrm>
            <a:off x="1028700" y="2276872"/>
            <a:ext cx="7200900" cy="3581400"/>
          </a:xfrm>
        </p:spPr>
        <p:txBody>
          <a:bodyPr>
            <a:noAutofit/>
          </a:bodyPr>
          <a:lstStyle/>
          <a:p>
            <a:pPr marL="0" indent="0" algn="ctr">
              <a:buNone/>
            </a:pPr>
            <a:r>
              <a:rPr lang="en-GB" sz="3600" dirty="0" smtClean="0">
                <a:latin typeface="Calibri" panose="020F0502020204030204" pitchFamily="34" charset="0"/>
                <a:cs typeface="Calibri" panose="020F0502020204030204" pitchFamily="34" charset="0"/>
              </a:rPr>
              <a:t>Dignity</a:t>
            </a:r>
          </a:p>
          <a:p>
            <a:pPr marL="0" indent="0" algn="ctr">
              <a:buNone/>
            </a:pPr>
            <a:r>
              <a:rPr lang="en-GB" sz="3600" dirty="0" smtClean="0">
                <a:latin typeface="Calibri" panose="020F0502020204030204" pitchFamily="34" charset="0"/>
                <a:cs typeface="Calibri" panose="020F0502020204030204" pitchFamily="34" charset="0"/>
              </a:rPr>
              <a:t>Hope</a:t>
            </a:r>
          </a:p>
          <a:p>
            <a:pPr marL="0" indent="0" algn="ctr">
              <a:buNone/>
            </a:pPr>
            <a:r>
              <a:rPr lang="en-GB" sz="3600" dirty="0" smtClean="0">
                <a:latin typeface="Calibri" panose="020F0502020204030204" pitchFamily="34" charset="0"/>
                <a:cs typeface="Calibri" panose="020F0502020204030204" pitchFamily="34" charset="0"/>
              </a:rPr>
              <a:t>Justice</a:t>
            </a:r>
          </a:p>
          <a:p>
            <a:pPr marL="0" indent="0" algn="ctr">
              <a:buNone/>
            </a:pPr>
            <a:r>
              <a:rPr lang="en-GB" sz="3600" dirty="0" smtClean="0">
                <a:latin typeface="Calibri" panose="020F0502020204030204" pitchFamily="34" charset="0"/>
                <a:cs typeface="Calibri" panose="020F0502020204030204" pitchFamily="34" charset="0"/>
              </a:rPr>
              <a:t>Service</a:t>
            </a:r>
          </a:p>
          <a:p>
            <a:pPr marL="0" indent="0" algn="ctr">
              <a:buNone/>
            </a:pPr>
            <a:r>
              <a:rPr lang="en-GB" sz="3600" dirty="0" smtClean="0">
                <a:latin typeface="Calibri" panose="020F0502020204030204" pitchFamily="34" charset="0"/>
                <a:cs typeface="Calibri" panose="020F0502020204030204" pitchFamily="34" charset="0"/>
              </a:rPr>
              <a:t>Love</a:t>
            </a:r>
          </a:p>
          <a:p>
            <a:pPr marL="0" indent="0" algn="ctr">
              <a:buNone/>
            </a:pPr>
            <a:r>
              <a:rPr lang="en-GB" sz="3600" dirty="0" smtClean="0">
                <a:latin typeface="Calibri" panose="020F0502020204030204" pitchFamily="34" charset="0"/>
                <a:cs typeface="Calibri" panose="020F0502020204030204" pitchFamily="34" charset="0"/>
              </a:rPr>
              <a:t>Forgiveness</a:t>
            </a:r>
          </a:p>
        </p:txBody>
      </p:sp>
      <p:pic>
        <p:nvPicPr>
          <p:cNvPr id="4" name="Picture 3"/>
          <p:cNvPicPr>
            <a:picLocks noChangeAspect="1"/>
          </p:cNvPicPr>
          <p:nvPr/>
        </p:nvPicPr>
        <p:blipFill>
          <a:blip r:embed="rId2"/>
          <a:stretch>
            <a:fillRect/>
          </a:stretch>
        </p:blipFill>
        <p:spPr>
          <a:xfrm>
            <a:off x="6588224" y="4693732"/>
            <a:ext cx="2164268" cy="216426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42366" y="137301"/>
            <a:ext cx="2885610" cy="1923548"/>
          </a:xfrm>
          <a:prstGeom prst="rect">
            <a:avLst/>
          </a:prstGeom>
        </p:spPr>
      </p:pic>
    </p:spTree>
    <p:extLst>
      <p:ext uri="{BB962C8B-B14F-4D97-AF65-F5344CB8AC3E}">
        <p14:creationId xmlns:p14="http://schemas.microsoft.com/office/powerpoint/2010/main" val="10647270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context</a:t>
            </a:r>
            <a:endParaRPr lang="en-GB" dirty="0"/>
          </a:p>
        </p:txBody>
      </p:sp>
      <p:sp>
        <p:nvSpPr>
          <p:cNvPr id="3" name="Content Placeholder 2"/>
          <p:cNvSpPr>
            <a:spLocks noGrp="1"/>
          </p:cNvSpPr>
          <p:nvPr>
            <p:ph idx="1"/>
          </p:nvPr>
        </p:nvSpPr>
        <p:spPr/>
        <p:txBody>
          <a:bodyPr/>
          <a:lstStyle/>
          <a:p>
            <a:r>
              <a:rPr lang="en-GB" dirty="0" smtClean="0"/>
              <a:t>Global pandemic has had an impact on our children</a:t>
            </a:r>
          </a:p>
          <a:p>
            <a:r>
              <a:rPr lang="en-GB" dirty="0" smtClean="0"/>
              <a:t>Academic impact</a:t>
            </a:r>
          </a:p>
          <a:p>
            <a:r>
              <a:rPr lang="en-GB" dirty="0" smtClean="0"/>
              <a:t>Social and emotional impact</a:t>
            </a:r>
          </a:p>
        </p:txBody>
      </p:sp>
    </p:spTree>
    <p:extLst>
      <p:ext uri="{BB962C8B-B14F-4D97-AF65-F5344CB8AC3E}">
        <p14:creationId xmlns:p14="http://schemas.microsoft.com/office/powerpoint/2010/main" val="1546031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Academic Impact</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‘Gaps’ in learning</a:t>
            </a:r>
          </a:p>
          <a:p>
            <a:pPr marL="0" indent="0">
              <a:buNone/>
            </a:pPr>
            <a:r>
              <a:rPr lang="en-GB" b="1" u="sng" dirty="0" smtClean="0"/>
              <a:t>Addressed through:</a:t>
            </a:r>
          </a:p>
          <a:p>
            <a:r>
              <a:rPr lang="en-GB" dirty="0" smtClean="0"/>
              <a:t>Quality first teaching, booster groups after school and careful use of assessment</a:t>
            </a:r>
          </a:p>
          <a:p>
            <a:r>
              <a:rPr lang="en-GB" dirty="0" smtClean="0"/>
              <a:t>Use of external tutoring companies</a:t>
            </a:r>
          </a:p>
          <a:p>
            <a:r>
              <a:rPr lang="en-GB" dirty="0" smtClean="0"/>
              <a:t>Changes to how writing is taught, as writing has been most severely impacted over </a:t>
            </a:r>
            <a:r>
              <a:rPr lang="en-GB" dirty="0"/>
              <a:t>COVID </a:t>
            </a:r>
            <a:r>
              <a:rPr lang="en-GB" dirty="0" smtClean="0"/>
              <a:t>(Jane </a:t>
            </a:r>
            <a:r>
              <a:rPr lang="en-GB" dirty="0" err="1" smtClean="0"/>
              <a:t>Considine</a:t>
            </a:r>
            <a:r>
              <a:rPr lang="en-GB" dirty="0" smtClean="0"/>
              <a:t>) </a:t>
            </a:r>
          </a:p>
          <a:p>
            <a:pPr marL="0" indent="0">
              <a:buNone/>
            </a:pPr>
            <a:endParaRPr lang="en-GB" dirty="0"/>
          </a:p>
          <a:p>
            <a:pPr marL="0" indent="0">
              <a:buNone/>
            </a:pPr>
            <a:r>
              <a:rPr lang="en-GB" dirty="0" smtClean="0"/>
              <a:t>Our children must also experience the full curriculum….</a:t>
            </a:r>
          </a:p>
          <a:p>
            <a:pPr marL="0" indent="0">
              <a:buNone/>
            </a:pPr>
            <a:endParaRPr lang="en-GB" u="sng" dirty="0" smtClean="0"/>
          </a:p>
        </p:txBody>
      </p:sp>
    </p:spTree>
    <p:extLst>
      <p:ext uri="{BB962C8B-B14F-4D97-AF65-F5344CB8AC3E}">
        <p14:creationId xmlns:p14="http://schemas.microsoft.com/office/powerpoint/2010/main" val="13378045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wider curriculum..</a:t>
            </a:r>
            <a:endParaRPr lang="en-GB" dirty="0"/>
          </a:p>
        </p:txBody>
      </p:sp>
      <p:sp>
        <p:nvSpPr>
          <p:cNvPr id="3" name="Content Placeholder 2"/>
          <p:cNvSpPr>
            <a:spLocks noGrp="1"/>
          </p:cNvSpPr>
          <p:nvPr>
            <p:ph idx="1"/>
          </p:nvPr>
        </p:nvSpPr>
        <p:spPr>
          <a:xfrm>
            <a:off x="1028700" y="1412776"/>
            <a:ext cx="7863780" cy="5256584"/>
          </a:xfrm>
        </p:spPr>
        <p:txBody>
          <a:bodyPr>
            <a:normAutofit/>
          </a:bodyPr>
          <a:lstStyle/>
          <a:p>
            <a:pPr marL="0" indent="0">
              <a:buNone/>
            </a:pPr>
            <a:endParaRPr lang="en-GB" sz="1800" dirty="0" smtClean="0">
              <a:solidFill>
                <a:srgbClr val="000000"/>
              </a:solidFill>
              <a:latin typeface="Calibri" panose="020F0502020204030204" pitchFamily="34" charset="0"/>
              <a:cs typeface="Calibri" panose="020F0502020204030204" pitchFamily="34" charset="0"/>
            </a:endParaRPr>
          </a:p>
          <a:p>
            <a:pPr marL="0" indent="0">
              <a:buNone/>
            </a:pPr>
            <a:r>
              <a:rPr lang="en-GB" sz="1800" dirty="0" smtClean="0">
                <a:solidFill>
                  <a:srgbClr val="000000"/>
                </a:solidFill>
                <a:latin typeface="Calibri" panose="020F0502020204030204" pitchFamily="34" charset="0"/>
                <a:cs typeface="Calibri" panose="020F0502020204030204" pitchFamily="34" charset="0"/>
              </a:rPr>
              <a:t>At </a:t>
            </a:r>
            <a:r>
              <a:rPr lang="en-GB" sz="1800" dirty="0" err="1">
                <a:solidFill>
                  <a:srgbClr val="000000"/>
                </a:solidFill>
                <a:latin typeface="Calibri" panose="020F0502020204030204" pitchFamily="34" charset="0"/>
                <a:cs typeface="Calibri" panose="020F0502020204030204" pitchFamily="34" charset="0"/>
              </a:rPr>
              <a:t>Horsell</a:t>
            </a:r>
            <a:r>
              <a:rPr lang="en-GB" sz="1800" dirty="0">
                <a:solidFill>
                  <a:srgbClr val="000000"/>
                </a:solidFill>
                <a:latin typeface="Calibri" panose="020F0502020204030204" pitchFamily="34" charset="0"/>
                <a:cs typeface="Calibri" panose="020F0502020204030204" pitchFamily="34" charset="0"/>
              </a:rPr>
              <a:t> C of E Junior School we provide a ‘rich and inclusive education’. We believe that </a:t>
            </a:r>
            <a:r>
              <a:rPr lang="en-GB" sz="1800" dirty="0" smtClean="0">
                <a:solidFill>
                  <a:srgbClr val="000000"/>
                </a:solidFill>
                <a:latin typeface="Calibri" panose="020F0502020204030204" pitchFamily="34" charset="0"/>
                <a:cs typeface="Calibri" panose="020F0502020204030204" pitchFamily="34" charset="0"/>
              </a:rPr>
              <a:t>we all </a:t>
            </a:r>
            <a:r>
              <a:rPr lang="en-GB" sz="1800" dirty="0">
                <a:solidFill>
                  <a:srgbClr val="000000"/>
                </a:solidFill>
                <a:latin typeface="Calibri" panose="020F0502020204030204" pitchFamily="34" charset="0"/>
                <a:cs typeface="Calibri" panose="020F0502020204030204" pitchFamily="34" charset="0"/>
              </a:rPr>
              <a:t>have unique, ‘God-given’ gifts that must be nurtured to their full potential in a broad </a:t>
            </a:r>
            <a:r>
              <a:rPr lang="en-GB" sz="1800" dirty="0" smtClean="0">
                <a:solidFill>
                  <a:srgbClr val="000000"/>
                </a:solidFill>
                <a:latin typeface="Calibri" panose="020F0502020204030204" pitchFamily="34" charset="0"/>
                <a:cs typeface="Calibri" panose="020F0502020204030204" pitchFamily="34" charset="0"/>
              </a:rPr>
              <a:t>and exciting </a:t>
            </a:r>
            <a:r>
              <a:rPr lang="en-GB" sz="1800" dirty="0">
                <a:solidFill>
                  <a:srgbClr val="000000"/>
                </a:solidFill>
                <a:latin typeface="Calibri" panose="020F0502020204030204" pitchFamily="34" charset="0"/>
                <a:cs typeface="Calibri" panose="020F0502020204030204" pitchFamily="34" charset="0"/>
              </a:rPr>
              <a:t>curriculum.</a:t>
            </a:r>
          </a:p>
          <a:p>
            <a:pPr marL="0" indent="0">
              <a:buNone/>
            </a:pPr>
            <a:r>
              <a:rPr lang="en-GB" sz="1800" dirty="0">
                <a:solidFill>
                  <a:srgbClr val="000000"/>
                </a:solidFill>
                <a:latin typeface="Calibri" panose="020F0502020204030204" pitchFamily="34" charset="0"/>
                <a:cs typeface="Calibri" panose="020F0502020204030204" pitchFamily="34" charset="0"/>
              </a:rPr>
              <a:t>The </a:t>
            </a:r>
            <a:r>
              <a:rPr lang="en-GB" sz="1800" dirty="0" err="1">
                <a:solidFill>
                  <a:srgbClr val="000000"/>
                </a:solidFill>
                <a:latin typeface="Calibri" panose="020F0502020204030204" pitchFamily="34" charset="0"/>
                <a:cs typeface="Calibri" panose="020F0502020204030204" pitchFamily="34" charset="0"/>
              </a:rPr>
              <a:t>Horsell</a:t>
            </a:r>
            <a:r>
              <a:rPr lang="en-GB" sz="1800" dirty="0">
                <a:solidFill>
                  <a:srgbClr val="000000"/>
                </a:solidFill>
                <a:latin typeface="Calibri" panose="020F0502020204030204" pitchFamily="34" charset="0"/>
                <a:cs typeface="Calibri" panose="020F0502020204030204" pitchFamily="34" charset="0"/>
              </a:rPr>
              <a:t> Curriculum, through an engagement with the works of great thinkers, </a:t>
            </a:r>
            <a:r>
              <a:rPr lang="en-GB" sz="1800" dirty="0" err="1" smtClean="0">
                <a:solidFill>
                  <a:srgbClr val="000000"/>
                </a:solidFill>
                <a:latin typeface="Calibri" panose="020F0502020204030204" pitchFamily="34" charset="0"/>
                <a:cs typeface="Calibri" panose="020F0502020204030204" pitchFamily="34" charset="0"/>
              </a:rPr>
              <a:t>athletes,artists</a:t>
            </a:r>
            <a:r>
              <a:rPr lang="en-GB" sz="1800" dirty="0">
                <a:solidFill>
                  <a:srgbClr val="000000"/>
                </a:solidFill>
                <a:latin typeface="Calibri" panose="020F0502020204030204" pitchFamily="34" charset="0"/>
                <a:cs typeface="Calibri" panose="020F0502020204030204" pitchFamily="34" charset="0"/>
              </a:rPr>
              <a:t>, writers, musicians and scientists, aims to challenge and inspire its children to </a:t>
            </a:r>
            <a:r>
              <a:rPr lang="en-GB" sz="1800" dirty="0" smtClean="0">
                <a:solidFill>
                  <a:srgbClr val="000000"/>
                </a:solidFill>
                <a:latin typeface="Calibri" panose="020F0502020204030204" pitchFamily="34" charset="0"/>
                <a:cs typeface="Calibri" panose="020F0502020204030204" pitchFamily="34" charset="0"/>
              </a:rPr>
              <a:t>become enquirers</a:t>
            </a:r>
            <a:r>
              <a:rPr lang="en-GB" sz="1800" dirty="0">
                <a:solidFill>
                  <a:srgbClr val="000000"/>
                </a:solidFill>
                <a:latin typeface="Calibri" panose="020F0502020204030204" pitchFamily="34" charset="0"/>
                <a:cs typeface="Calibri" panose="020F0502020204030204" pitchFamily="34" charset="0"/>
              </a:rPr>
              <a:t>, risk takers, collaborators, problem solvers and compassionate guardians of the </a:t>
            </a:r>
            <a:r>
              <a:rPr lang="en-GB" sz="1800" dirty="0" smtClean="0">
                <a:solidFill>
                  <a:srgbClr val="000000"/>
                </a:solidFill>
                <a:latin typeface="Calibri" panose="020F0502020204030204" pitchFamily="34" charset="0"/>
                <a:cs typeface="Calibri" panose="020F0502020204030204" pitchFamily="34" charset="0"/>
              </a:rPr>
              <a:t>world in </a:t>
            </a:r>
            <a:r>
              <a:rPr lang="en-GB" sz="1800" dirty="0">
                <a:solidFill>
                  <a:srgbClr val="000000"/>
                </a:solidFill>
                <a:latin typeface="Calibri" panose="020F0502020204030204" pitchFamily="34" charset="0"/>
                <a:cs typeface="Calibri" panose="020F0502020204030204" pitchFamily="34" charset="0"/>
              </a:rPr>
              <a:t>which they live.</a:t>
            </a:r>
          </a:p>
          <a:p>
            <a:pPr marL="0" indent="0" algn="ctr">
              <a:buNone/>
            </a:pPr>
            <a:r>
              <a:rPr lang="en-GB" sz="1800" i="1" dirty="0">
                <a:solidFill>
                  <a:srgbClr val="000000"/>
                </a:solidFill>
                <a:latin typeface="Calibri" panose="020F0502020204030204" pitchFamily="34" charset="0"/>
                <a:cs typeface="Calibri" panose="020F0502020204030204" pitchFamily="34" charset="0"/>
              </a:rPr>
              <a:t>What does this look like in the classroom?</a:t>
            </a:r>
            <a:endParaRPr lang="en-GB" sz="1800" dirty="0">
              <a:solidFill>
                <a:srgbClr val="000000"/>
              </a:solidFill>
              <a:latin typeface="Calibri" panose="020F0502020204030204" pitchFamily="34" charset="0"/>
              <a:cs typeface="Calibri" panose="020F0502020204030204" pitchFamily="34" charset="0"/>
            </a:endParaRPr>
          </a:p>
          <a:p>
            <a:pPr marL="0" indent="0">
              <a:buNone/>
            </a:pPr>
            <a:r>
              <a:rPr lang="en-GB" sz="1800" dirty="0">
                <a:solidFill>
                  <a:srgbClr val="000000"/>
                </a:solidFill>
                <a:latin typeface="Calibri" panose="020F0502020204030204" pitchFamily="34" charset="0"/>
                <a:cs typeface="Calibri" panose="020F0502020204030204" pitchFamily="34" charset="0"/>
              </a:rPr>
              <a:t>1. School values (dignity, hope, justice, service, love and forgiveness) are threaded through curriculum and planning choices</a:t>
            </a:r>
            <a:br>
              <a:rPr lang="en-GB" sz="1800" dirty="0">
                <a:solidFill>
                  <a:srgbClr val="000000"/>
                </a:solidFill>
                <a:latin typeface="Calibri" panose="020F0502020204030204" pitchFamily="34" charset="0"/>
                <a:cs typeface="Calibri" panose="020F0502020204030204" pitchFamily="34" charset="0"/>
              </a:rPr>
            </a:br>
            <a:r>
              <a:rPr lang="en-GB" sz="1800" dirty="0">
                <a:solidFill>
                  <a:srgbClr val="000000"/>
                </a:solidFill>
                <a:latin typeface="Calibri" panose="020F0502020204030204" pitchFamily="34" charset="0"/>
                <a:cs typeface="Calibri" panose="020F0502020204030204" pitchFamily="34" charset="0"/>
              </a:rPr>
              <a:t>2. Inspiring literature used as a stimulus for learning across the curriculum</a:t>
            </a:r>
            <a:br>
              <a:rPr lang="en-GB" sz="1800" dirty="0">
                <a:solidFill>
                  <a:srgbClr val="000000"/>
                </a:solidFill>
                <a:latin typeface="Calibri" panose="020F0502020204030204" pitchFamily="34" charset="0"/>
                <a:cs typeface="Calibri" panose="020F0502020204030204" pitchFamily="34" charset="0"/>
              </a:rPr>
            </a:br>
            <a:r>
              <a:rPr lang="en-GB" sz="1800" dirty="0">
                <a:solidFill>
                  <a:srgbClr val="000000"/>
                </a:solidFill>
                <a:latin typeface="Calibri" panose="020F0502020204030204" pitchFamily="34" charset="0"/>
                <a:cs typeface="Calibri" panose="020F0502020204030204" pitchFamily="34" charset="0"/>
              </a:rPr>
              <a:t>3. The use of high quality resources, </a:t>
            </a:r>
            <a:r>
              <a:rPr lang="en-GB" sz="1800" dirty="0" smtClean="0">
                <a:solidFill>
                  <a:srgbClr val="000000"/>
                </a:solidFill>
                <a:latin typeface="Calibri" panose="020F0502020204030204" pitchFamily="34" charset="0"/>
                <a:cs typeface="Calibri" panose="020F0502020204030204" pitchFamily="34" charset="0"/>
              </a:rPr>
              <a:t>to invoke</a:t>
            </a:r>
            <a:r>
              <a:rPr lang="en-GB" sz="1800" dirty="0">
                <a:solidFill>
                  <a:srgbClr val="000000"/>
                </a:solidFill>
                <a:latin typeface="Calibri" panose="020F0502020204030204" pitchFamily="34" charset="0"/>
                <a:cs typeface="Calibri" panose="020F0502020204030204" pitchFamily="34" charset="0"/>
              </a:rPr>
              <a:t> awe, wonder, fun and enjoyment</a:t>
            </a:r>
            <a:br>
              <a:rPr lang="en-GB" sz="1800" dirty="0">
                <a:solidFill>
                  <a:srgbClr val="000000"/>
                </a:solidFill>
                <a:latin typeface="Calibri" panose="020F0502020204030204" pitchFamily="34" charset="0"/>
                <a:cs typeface="Calibri" panose="020F0502020204030204" pitchFamily="34" charset="0"/>
              </a:rPr>
            </a:br>
            <a:r>
              <a:rPr lang="en-GB" sz="1800" dirty="0">
                <a:solidFill>
                  <a:srgbClr val="000000"/>
                </a:solidFill>
                <a:latin typeface="Calibri" panose="020F0502020204030204" pitchFamily="34" charset="0"/>
                <a:cs typeface="Calibri" panose="020F0502020204030204" pitchFamily="34" charset="0"/>
              </a:rPr>
              <a:t>4. An emphasis on both our local and global environment</a:t>
            </a:r>
            <a:br>
              <a:rPr lang="en-GB" sz="1800" dirty="0">
                <a:solidFill>
                  <a:srgbClr val="000000"/>
                </a:solidFill>
                <a:latin typeface="Calibri" panose="020F0502020204030204" pitchFamily="34" charset="0"/>
                <a:cs typeface="Calibri" panose="020F0502020204030204" pitchFamily="34" charset="0"/>
              </a:rPr>
            </a:br>
            <a:r>
              <a:rPr lang="en-GB" sz="1800" dirty="0">
                <a:solidFill>
                  <a:srgbClr val="000000"/>
                </a:solidFill>
                <a:latin typeface="Calibri" panose="020F0502020204030204" pitchFamily="34" charset="0"/>
                <a:cs typeface="Calibri" panose="020F0502020204030204" pitchFamily="34" charset="0"/>
              </a:rPr>
              <a:t>5. Well-prepared, carefully considered lessons with strong subject knowledge at </a:t>
            </a:r>
            <a:r>
              <a:rPr lang="en-GB" sz="1800" dirty="0" smtClean="0">
                <a:solidFill>
                  <a:srgbClr val="000000"/>
                </a:solidFill>
                <a:latin typeface="Calibri" panose="020F0502020204030204" pitchFamily="34" charset="0"/>
                <a:cs typeface="Calibri" panose="020F0502020204030204" pitchFamily="34" charset="0"/>
              </a:rPr>
              <a:t>the forefront</a:t>
            </a:r>
            <a:endParaRPr lang="en-GB" sz="1800" dirty="0">
              <a:solidFill>
                <a:srgbClr val="000000"/>
              </a:solidFill>
              <a:latin typeface="Calibri" panose="020F0502020204030204" pitchFamily="34" charset="0"/>
              <a:cs typeface="Calibri" panose="020F0502020204030204" pitchFamily="34" charset="0"/>
            </a:endParaRPr>
          </a:p>
          <a:p>
            <a:pPr marL="0" indent="0">
              <a:buNone/>
            </a:pPr>
            <a:endParaRPr lang="en-GB" dirty="0"/>
          </a:p>
        </p:txBody>
      </p:sp>
    </p:spTree>
    <p:extLst>
      <p:ext uri="{BB962C8B-B14F-4D97-AF65-F5344CB8AC3E}">
        <p14:creationId xmlns:p14="http://schemas.microsoft.com/office/powerpoint/2010/main" val="10067047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Social and Emotional Impact</a:t>
            </a:r>
            <a:endParaRPr lang="en-GB" dirty="0"/>
          </a:p>
        </p:txBody>
      </p:sp>
      <p:sp>
        <p:nvSpPr>
          <p:cNvPr id="3" name="Content Placeholder 2"/>
          <p:cNvSpPr>
            <a:spLocks noGrp="1"/>
          </p:cNvSpPr>
          <p:nvPr>
            <p:ph idx="1"/>
          </p:nvPr>
        </p:nvSpPr>
        <p:spPr/>
        <p:txBody>
          <a:bodyPr>
            <a:normAutofit/>
          </a:bodyPr>
          <a:lstStyle/>
          <a:p>
            <a:r>
              <a:rPr lang="en-GB" dirty="0" smtClean="0"/>
              <a:t>We have noticed that children are finding it harder to focus in lessons, make positive choices at playtimes, and socialise with their peers, as they have spent a year using electronic devices to communicate</a:t>
            </a:r>
          </a:p>
          <a:p>
            <a:r>
              <a:rPr lang="en-GB" dirty="0" smtClean="0"/>
              <a:t>We have increased our emotional support for children (ELSA, Nurture Room, Zones of Regulation, named adults)</a:t>
            </a:r>
          </a:p>
          <a:p>
            <a:r>
              <a:rPr lang="en-GB" dirty="0" smtClean="0"/>
              <a:t>We are reviewing our Behaviour policy so it reflects of values of forgiveness and justice.  </a:t>
            </a:r>
          </a:p>
          <a:p>
            <a:r>
              <a:rPr lang="en-GB" dirty="0" smtClean="0"/>
              <a:t>OPAL play project</a:t>
            </a:r>
          </a:p>
          <a:p>
            <a:pPr marL="0" indent="0">
              <a:buNone/>
            </a:pPr>
            <a:endParaRPr lang="en-GB" dirty="0"/>
          </a:p>
        </p:txBody>
      </p:sp>
    </p:spTree>
    <p:extLst>
      <p:ext uri="{BB962C8B-B14F-4D97-AF65-F5344CB8AC3E}">
        <p14:creationId xmlns:p14="http://schemas.microsoft.com/office/powerpoint/2010/main" val="19323799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Give more opportunities to develop more friendships, develop resilience and be prepared for secondary school</a:t>
            </a:r>
            <a:br>
              <a:rPr lang="en-GB" dirty="0" smtClean="0"/>
            </a:br>
            <a:r>
              <a:rPr lang="en-GB" dirty="0" smtClean="0"/>
              <a:t> </a:t>
            </a:r>
            <a:endParaRPr lang="en-GB"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37072822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From September 2021 we will be mixing up the classes</a:t>
            </a:r>
            <a:endParaRPr lang="en-GB" dirty="0"/>
          </a:p>
        </p:txBody>
      </p:sp>
      <p:sp>
        <p:nvSpPr>
          <p:cNvPr id="3" name="Content Placeholder 2"/>
          <p:cNvSpPr>
            <a:spLocks noGrp="1"/>
          </p:cNvSpPr>
          <p:nvPr>
            <p:ph idx="1"/>
          </p:nvPr>
        </p:nvSpPr>
        <p:spPr>
          <a:xfrm>
            <a:off x="1028700" y="2286000"/>
            <a:ext cx="7200900" cy="4383360"/>
          </a:xfrm>
        </p:spPr>
        <p:txBody>
          <a:bodyPr>
            <a:normAutofit fontScale="77500" lnSpcReduction="20000"/>
          </a:bodyPr>
          <a:lstStyle/>
          <a:p>
            <a:pPr marL="0" indent="0">
              <a:buNone/>
            </a:pPr>
            <a:r>
              <a:rPr lang="en-GB" dirty="0" smtClean="0"/>
              <a:t>Why are we doing this?</a:t>
            </a:r>
          </a:p>
          <a:p>
            <a:pPr marL="457200" indent="-457200">
              <a:buAutoNum type="arabicPeriod"/>
            </a:pPr>
            <a:r>
              <a:rPr lang="en-GB" dirty="0" smtClean="0"/>
              <a:t>Mixing up the classes gives children the opportunity to make new friends, whilst keeping old ones.  </a:t>
            </a:r>
          </a:p>
          <a:p>
            <a:pPr marL="457200" indent="-457200">
              <a:buAutoNum type="arabicPeriod"/>
            </a:pPr>
            <a:r>
              <a:rPr lang="en-GB" dirty="0" smtClean="0"/>
              <a:t>It develops resilience as children are exposed to a wider range of friends.  It is an effective preparation for secondary school.</a:t>
            </a:r>
          </a:p>
          <a:p>
            <a:pPr marL="457200" indent="-457200">
              <a:buAutoNum type="arabicPeriod"/>
            </a:pPr>
            <a:r>
              <a:rPr lang="en-GB" dirty="0" smtClean="0"/>
              <a:t>4 years is a very long time to be with the same group of people.  Whilst some children like this, many need a change.  Some children have been together since they started reception in the Village school.  There are also some classes in the school that, whilst the children get on very well, are not well balanced for learning and this would be improved with a mix across the year group.</a:t>
            </a:r>
          </a:p>
          <a:p>
            <a:pPr marL="457200" indent="-457200">
              <a:buAutoNum type="arabicPeriod"/>
            </a:pPr>
            <a:r>
              <a:rPr lang="en-GB" dirty="0" smtClean="0"/>
              <a:t>In the past, children were mixed by the Village school when they came up the Juniors.   Moving up to Juniors is the one time when we believe the children should not be mixed up so that they settle into a different school, with different routines and expectations,  with a familiar group.  Children who come from outside the Village school are mixed equally between the different classes.  We adopted this approach this year and it worked well.</a:t>
            </a:r>
          </a:p>
          <a:p>
            <a:pPr marL="457200" indent="-457200">
              <a:buAutoNum type="arabicPeriod"/>
            </a:pPr>
            <a:r>
              <a:rPr lang="en-GB" dirty="0"/>
              <a:t>Mixing </a:t>
            </a:r>
            <a:r>
              <a:rPr lang="en-GB" dirty="0" smtClean="0"/>
              <a:t>has </a:t>
            </a:r>
            <a:r>
              <a:rPr lang="en-GB" dirty="0"/>
              <a:t>the benefit of much more playing and socialising between the classes</a:t>
            </a:r>
            <a:r>
              <a:rPr lang="en-GB" dirty="0" smtClean="0"/>
              <a:t>.  It will very quickly become part of the culture of the school.</a:t>
            </a:r>
            <a:endParaRPr lang="en-GB" dirty="0"/>
          </a:p>
          <a:p>
            <a:pPr marL="457200" indent="-457200">
              <a:buAutoNum type="arabicPeriod"/>
            </a:pPr>
            <a:endParaRPr lang="en-GB" dirty="0" smtClean="0"/>
          </a:p>
          <a:p>
            <a:pPr marL="457200" indent="-457200">
              <a:buAutoNum type="arabicPeriod"/>
            </a:pPr>
            <a:endParaRPr lang="en-GB" dirty="0" smtClean="0"/>
          </a:p>
          <a:p>
            <a:endParaRPr lang="en-GB" dirty="0"/>
          </a:p>
        </p:txBody>
      </p:sp>
    </p:spTree>
    <p:extLst>
      <p:ext uri="{BB962C8B-B14F-4D97-AF65-F5344CB8AC3E}">
        <p14:creationId xmlns:p14="http://schemas.microsoft.com/office/powerpoint/2010/main" val="22883033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will it work?</a:t>
            </a:r>
            <a:endParaRPr lang="en-GB" dirty="0"/>
          </a:p>
        </p:txBody>
      </p:sp>
      <p:sp>
        <p:nvSpPr>
          <p:cNvPr id="3" name="Content Placeholder 2"/>
          <p:cNvSpPr>
            <a:spLocks noGrp="1"/>
          </p:cNvSpPr>
          <p:nvPr>
            <p:ph idx="1"/>
          </p:nvPr>
        </p:nvSpPr>
        <p:spPr>
          <a:xfrm>
            <a:off x="1028700" y="2286000"/>
            <a:ext cx="7200900" cy="4383360"/>
          </a:xfrm>
        </p:spPr>
        <p:txBody>
          <a:bodyPr/>
          <a:lstStyle/>
          <a:p>
            <a:r>
              <a:rPr lang="en-GB" dirty="0" smtClean="0"/>
              <a:t>Children will be mixed up at the end of Year 3, 4, and at the end of Year 5.</a:t>
            </a:r>
          </a:p>
          <a:p>
            <a:r>
              <a:rPr lang="en-GB" dirty="0" smtClean="0"/>
              <a:t>Children have been asked to name 5 close friends.   The school will endeavour to place every child with a least one of their named friends.</a:t>
            </a:r>
          </a:p>
          <a:p>
            <a:r>
              <a:rPr lang="en-GB" dirty="0" smtClean="0"/>
              <a:t>When mixing the classes, teachers will take into account:</a:t>
            </a:r>
          </a:p>
          <a:p>
            <a:pPr marL="0" indent="0">
              <a:buNone/>
            </a:pPr>
            <a:r>
              <a:rPr lang="en-GB" dirty="0" smtClean="0"/>
              <a:t>Friendship groups</a:t>
            </a:r>
          </a:p>
          <a:p>
            <a:pPr marL="0" indent="0">
              <a:buNone/>
            </a:pPr>
            <a:r>
              <a:rPr lang="en-GB" dirty="0" smtClean="0"/>
              <a:t>Gender</a:t>
            </a:r>
          </a:p>
          <a:p>
            <a:pPr marL="0" indent="0">
              <a:buNone/>
            </a:pPr>
            <a:r>
              <a:rPr lang="en-GB" dirty="0" smtClean="0"/>
              <a:t>Additional educational needs</a:t>
            </a:r>
          </a:p>
          <a:p>
            <a:pPr marL="0" indent="0">
              <a:buNone/>
            </a:pPr>
            <a:r>
              <a:rPr lang="en-GB" dirty="0" smtClean="0"/>
              <a:t>A mix of abilities</a:t>
            </a:r>
          </a:p>
          <a:p>
            <a:pPr marL="0" indent="0">
              <a:buNone/>
            </a:pPr>
            <a:endParaRPr lang="en-GB" dirty="0" smtClean="0"/>
          </a:p>
        </p:txBody>
      </p:sp>
    </p:spTree>
    <p:extLst>
      <p:ext uri="{BB962C8B-B14F-4D97-AF65-F5344CB8AC3E}">
        <p14:creationId xmlns:p14="http://schemas.microsoft.com/office/powerpoint/2010/main" val="27062723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happens now?</a:t>
            </a:r>
            <a:endParaRPr lang="en-GB" dirty="0"/>
          </a:p>
        </p:txBody>
      </p:sp>
      <p:sp>
        <p:nvSpPr>
          <p:cNvPr id="3" name="Content Placeholder 2"/>
          <p:cNvSpPr>
            <a:spLocks noGrp="1"/>
          </p:cNvSpPr>
          <p:nvPr>
            <p:ph idx="1"/>
          </p:nvPr>
        </p:nvSpPr>
        <p:spPr/>
        <p:txBody>
          <a:bodyPr/>
          <a:lstStyle/>
          <a:p>
            <a:r>
              <a:rPr lang="en-GB" dirty="0" smtClean="0"/>
              <a:t>Children have been asked to name friends as part of PSHE</a:t>
            </a:r>
          </a:p>
          <a:p>
            <a:r>
              <a:rPr lang="en-GB" dirty="0" smtClean="0"/>
              <a:t>Children will find out their new class and teacher on 12</a:t>
            </a:r>
            <a:r>
              <a:rPr lang="en-GB" baseline="30000" dirty="0" smtClean="0"/>
              <a:t>th</a:t>
            </a:r>
            <a:r>
              <a:rPr lang="en-GB" dirty="0" smtClean="0"/>
              <a:t> July</a:t>
            </a:r>
          </a:p>
          <a:p>
            <a:r>
              <a:rPr lang="en-GB" dirty="0" smtClean="0"/>
              <a:t>We will tell the children about the new approach on Monday, 21</a:t>
            </a:r>
            <a:r>
              <a:rPr lang="en-GB" baseline="30000" dirty="0" smtClean="0"/>
              <a:t>st</a:t>
            </a:r>
            <a:r>
              <a:rPr lang="en-GB" dirty="0" smtClean="0"/>
              <a:t> June so that they can ask us any questions.   We will not talk to them about who will be in their classes until 12</a:t>
            </a:r>
            <a:r>
              <a:rPr lang="en-GB" baseline="30000" dirty="0" smtClean="0"/>
              <a:t>th</a:t>
            </a:r>
            <a:r>
              <a:rPr lang="en-GB" dirty="0" smtClean="0"/>
              <a:t> July.</a:t>
            </a:r>
          </a:p>
        </p:txBody>
      </p:sp>
    </p:spTree>
    <p:extLst>
      <p:ext uri="{BB962C8B-B14F-4D97-AF65-F5344CB8AC3E}">
        <p14:creationId xmlns:p14="http://schemas.microsoft.com/office/powerpoint/2010/main" val="33454243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can you help?</a:t>
            </a:r>
            <a:endParaRPr lang="en-GB" dirty="0"/>
          </a:p>
        </p:txBody>
      </p:sp>
      <p:sp>
        <p:nvSpPr>
          <p:cNvPr id="3" name="Content Placeholder 2"/>
          <p:cNvSpPr>
            <a:spLocks noGrp="1"/>
          </p:cNvSpPr>
          <p:nvPr>
            <p:ph idx="1"/>
          </p:nvPr>
        </p:nvSpPr>
        <p:spPr>
          <a:xfrm>
            <a:off x="1028700" y="1772816"/>
            <a:ext cx="7200900" cy="4536504"/>
          </a:xfrm>
        </p:spPr>
        <p:txBody>
          <a:bodyPr>
            <a:normAutofit fontScale="92500" lnSpcReduction="20000"/>
          </a:bodyPr>
          <a:lstStyle/>
          <a:p>
            <a:r>
              <a:rPr lang="en-GB" dirty="0" smtClean="0"/>
              <a:t>This is a new approach at </a:t>
            </a:r>
            <a:r>
              <a:rPr lang="en-GB" dirty="0" err="1" smtClean="0"/>
              <a:t>Horsell</a:t>
            </a:r>
            <a:r>
              <a:rPr lang="en-GB" dirty="0" smtClean="0"/>
              <a:t> and some parents - and children - will be understandably anxious. </a:t>
            </a:r>
          </a:p>
          <a:p>
            <a:r>
              <a:rPr lang="en-GB" dirty="0" smtClean="0"/>
              <a:t>Please speak positively to your child about the changes, even if you have concerns.  Please refrain from using WhatsApp to communicate your worries to other parents, </a:t>
            </a:r>
            <a:r>
              <a:rPr lang="en-GB" b="1" dirty="0" smtClean="0"/>
              <a:t>and be assured that teachers and support staff have made decisions based on our thorough knowledge of your child and group dynamics.   </a:t>
            </a:r>
            <a:r>
              <a:rPr lang="en-GB" dirty="0" smtClean="0"/>
              <a:t>Remember that children will still be together at break and lunchtimes, and during after-school clubs.</a:t>
            </a:r>
          </a:p>
          <a:p>
            <a:r>
              <a:rPr lang="en-GB" dirty="0" smtClean="0"/>
              <a:t>Parents of twins should contact their child’s current class teacher to discuss.  Decisions about how to place twins will be made in consultation with parents.</a:t>
            </a:r>
          </a:p>
          <a:p>
            <a:r>
              <a:rPr lang="en-GB" dirty="0"/>
              <a:t>Rest assured that teachers know your child.  We are making this change because we believe it is in the best interests of the children at our school</a:t>
            </a:r>
            <a:r>
              <a:rPr lang="en-GB" dirty="0" smtClean="0"/>
              <a:t>.</a:t>
            </a:r>
          </a:p>
          <a:p>
            <a:r>
              <a:rPr lang="en-GB" dirty="0"/>
              <a:t>Most multi-form schools adopt this approach. </a:t>
            </a:r>
            <a:endParaRPr lang="en-GB" dirty="0" smtClean="0"/>
          </a:p>
          <a:p>
            <a:r>
              <a:rPr lang="en-GB" dirty="0" smtClean="0"/>
              <a:t>We will not seek parental input in the grouping of the children</a:t>
            </a:r>
            <a:endParaRPr lang="en-GB" dirty="0"/>
          </a:p>
          <a:p>
            <a:endParaRPr lang="en-GB" dirty="0"/>
          </a:p>
        </p:txBody>
      </p:sp>
    </p:spTree>
    <p:extLst>
      <p:ext uri="{BB962C8B-B14F-4D97-AF65-F5344CB8AC3E}">
        <p14:creationId xmlns:p14="http://schemas.microsoft.com/office/powerpoint/2010/main" val="32005153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Results from questionnaires</a:t>
            </a:r>
            <a:endParaRPr lang="en-GB" dirty="0"/>
          </a:p>
        </p:txBody>
      </p:sp>
      <p:sp>
        <p:nvSpPr>
          <p:cNvPr id="3" name="Content Placeholder 2"/>
          <p:cNvSpPr>
            <a:spLocks noGrp="1"/>
          </p:cNvSpPr>
          <p:nvPr>
            <p:ph idx="1"/>
          </p:nvPr>
        </p:nvSpPr>
        <p:spPr/>
        <p:txBody>
          <a:bodyPr/>
          <a:lstStyle/>
          <a:p>
            <a:pPr>
              <a:buFont typeface="Wingdings" panose="05000000000000000000" pitchFamily="2" charset="2"/>
              <a:buChar char="ü"/>
            </a:pPr>
            <a:r>
              <a:rPr lang="en-GB" dirty="0" smtClean="0"/>
              <a:t>A few weeks ago, parents were asked about how they felt about mixing up the classes.  </a:t>
            </a:r>
            <a:endParaRPr lang="en-GB" dirty="0"/>
          </a:p>
          <a:p>
            <a:pPr>
              <a:buFont typeface="Wingdings" panose="05000000000000000000" pitchFamily="2" charset="2"/>
              <a:buChar char="ü"/>
            </a:pPr>
            <a:r>
              <a:rPr lang="en-GB" dirty="0" smtClean="0"/>
              <a:t>Parental feedback was mixed, but the majority were in favour of the proposal.  A number were uncertain of how they felt.</a:t>
            </a:r>
          </a:p>
          <a:p>
            <a:pPr marL="0" indent="0">
              <a:buNone/>
            </a:pPr>
            <a:endParaRPr lang="en-GB" dirty="0"/>
          </a:p>
        </p:txBody>
      </p:sp>
    </p:spTree>
    <p:extLst>
      <p:ext uri="{BB962C8B-B14F-4D97-AF65-F5344CB8AC3E}">
        <p14:creationId xmlns:p14="http://schemas.microsoft.com/office/powerpoint/2010/main" val="29112576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questions?</a:t>
            </a:r>
            <a:endParaRPr lang="en-GB" dirty="0"/>
          </a:p>
        </p:txBody>
      </p:sp>
      <p:sp>
        <p:nvSpPr>
          <p:cNvPr id="3" name="Content Placeholder 2"/>
          <p:cNvSpPr>
            <a:spLocks noGrp="1"/>
          </p:cNvSpPr>
          <p:nvPr>
            <p:ph idx="1"/>
          </p:nvPr>
        </p:nvSpPr>
        <p:spPr/>
        <p:txBody>
          <a:bodyPr/>
          <a:lstStyle/>
          <a:p>
            <a:pPr marL="0" indent="0">
              <a:buNone/>
            </a:pPr>
            <a:endParaRPr lang="en-GB" dirty="0"/>
          </a:p>
        </p:txBody>
      </p:sp>
    </p:spTree>
    <p:extLst>
      <p:ext uri="{BB962C8B-B14F-4D97-AF65-F5344CB8AC3E}">
        <p14:creationId xmlns:p14="http://schemas.microsoft.com/office/powerpoint/2010/main" val="4002123163"/>
      </p:ext>
    </p:extLst>
  </p:cSld>
  <p:clrMapOvr>
    <a:masterClrMapping/>
  </p:clrMapOvr>
</p:sld>
</file>

<file path=ppt/theme/theme1.xml><?xml version="1.0" encoding="utf-8"?>
<a:theme xmlns:a="http://schemas.openxmlformats.org/drawingml/2006/main" name="Crop">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TM10001105[[fn=Crop]]</Template>
  <TotalTime>879</TotalTime>
  <Words>1093</Words>
  <Application>Microsoft Office PowerPoint</Application>
  <PresentationFormat>On-screen Show (4:3)</PresentationFormat>
  <Paragraphs>70</Paragraphs>
  <Slides>15</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Calibri</vt:lpstr>
      <vt:lpstr>Franklin Gothic Book</vt:lpstr>
      <vt:lpstr>Wingdings</vt:lpstr>
      <vt:lpstr>Crop</vt:lpstr>
      <vt:lpstr>PowerPoint Presentation</vt:lpstr>
      <vt:lpstr>PowerPoint Presentation</vt:lpstr>
      <vt:lpstr>Outline of the session  </vt:lpstr>
      <vt:lpstr>Christian values</vt:lpstr>
      <vt:lpstr>The context</vt:lpstr>
      <vt:lpstr>Academic Impact</vt:lpstr>
      <vt:lpstr>..the wider curriculum..</vt:lpstr>
      <vt:lpstr>Social and Emotional Impact</vt:lpstr>
      <vt:lpstr>Give more opportunities to develop more friendships, develop resilience and be prepared for secondary school  </vt:lpstr>
      <vt:lpstr>From September 2021 we will be mixing up the classes</vt:lpstr>
      <vt:lpstr>How will it work?</vt:lpstr>
      <vt:lpstr>What happens now?</vt:lpstr>
      <vt:lpstr>How can you help?</vt:lpstr>
      <vt:lpstr>Results from questionnaires</vt:lpstr>
      <vt:lpstr>Any questions?</vt:lpstr>
    </vt:vector>
  </TitlesOfParts>
  <Company>Horsell CofE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dc:title>
  <dc:creator>Nigel Penstone</dc:creator>
  <cp:lastModifiedBy>Helene Gordon</cp:lastModifiedBy>
  <cp:revision>83</cp:revision>
  <cp:lastPrinted>2021-06-18T13:19:11Z</cp:lastPrinted>
  <dcterms:created xsi:type="dcterms:W3CDTF">2017-09-21T08:33:13Z</dcterms:created>
  <dcterms:modified xsi:type="dcterms:W3CDTF">2021-06-21T10:03:10Z</dcterms:modified>
</cp:coreProperties>
</file>