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1F782-5116-6062-A9C8-595F3B7F43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33E929-0D04-87EF-9995-94BB23FC0C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C884C2-DB26-8A5F-0854-80EE8AB6C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F54310-574B-5068-9B50-F7C016FD9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E677B-F788-AFD4-835A-6CC3F5E42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553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F50BD-595F-A7BA-F61C-AC83D6E32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CFEF63-B440-FD13-B439-1D48A7D27C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11039-0AE1-94DC-9B4C-8E1782310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5DD8D4-1AFF-DA14-3612-FED8641D8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9F92DC-3E18-F517-1C45-96F32DF94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981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226D4-30DE-B574-A3C5-3945F2BB0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A02286-CECD-A2BD-1BA2-3A1D4D732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67B13-E5AE-B3C2-2FFF-42EFEA2FD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4CA2D4-0E9B-92C9-9B8A-6551ABFB6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9AEEB-968A-FEA1-2B9C-6EF85A671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20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DB1EA-70B5-4D69-1974-1BDDBFC27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65D138-75EF-3DAA-2D19-ED9226DDDD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F0172C-965A-4068-5E37-4AAA87C676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CC60C8-1A7A-23CA-85EB-2E0E8962A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65606F-550E-0F63-64F1-17C8E592E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81B9D6-64A9-958C-A789-3748BE740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047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1D35A-3347-C451-32B5-4F5BCF22E6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EA654F-EBEE-7C01-58E3-E4CADB7E5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9FBE53-4076-C21C-57AC-A3022997B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C6BDC5-BE8A-0034-4D77-A348550297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B9CB89-7BE4-78E9-EBC3-10B5AC996E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6F09B2-EAE7-5BAB-95AE-643D4D7FC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291656-C027-59E0-C8B8-FBABDA18F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B005E-E1DF-F375-AF92-F88AF43AB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377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70C33-BDF9-A7AF-6C92-4A9CF2E36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C308FF-074F-05AB-B814-E1F6A498B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4D4975-6F32-9B11-0251-2827CE0A2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DCEFD6-496B-B18D-F55C-5A7EB2BD6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C2FDBF-10FB-0534-0DCD-4C3E9FDC1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ABC9A6-AB3D-DBED-B7B5-1DA091514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B4A02C-C3A0-E717-49F9-5632CABB4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248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686E2-D4EC-2932-76C0-5EB7FF9C1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62B717-3782-D10B-A413-260FE26CEC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870D2A-9F5F-A309-3DEE-4432E66CB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28BBC0-E8F2-2474-CB96-D6C0BDC56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E08BDF-6773-86D6-ED3C-B86B76FDF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7CBDF5-0082-3821-5471-CC6DCE8BC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79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365F8-7C54-1753-DA0E-9E18EBC5D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80E7A1-CC64-C11C-828C-7F6866AB41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161586-24AF-6C3E-95CC-48D492851B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E89AB6-07DE-F0DE-72C3-F909BBAEC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60F3E3-03C9-18F1-C05E-5AE6ECBE0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1F3641-33FD-561D-C231-A5130295C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547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E082A-142F-4565-36E7-76DDC213D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736726-D354-C1CF-48A7-243F46BD1E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29DFF-41CF-1C19-A656-69AAFB720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8C568-3EE4-E3A6-C972-484D76B1B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CDCBF-19AA-D5A5-0594-E6865DEFD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562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05299B-FC58-19EB-C29C-70092D5703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BFA1AF-0B90-696C-0767-2CD37E4640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139BC-B1AE-51F1-7481-C8A9D3054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A6ABD9-5994-38B4-F90B-775B288B4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78E55A-C15B-581C-C014-1AC006DB6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888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1A466D-AAC1-6CBF-2DA2-E3EF4F8B9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98BB1C-EEFB-0DD7-E221-B588820C51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C9EC0D-FD54-2577-8C8A-E59EE0E1B9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3F516-471C-4998-B1A5-FF023DC6F58C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3845A6-5B13-23D6-8CD3-597CFF73DF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70BAF-8F69-3DB6-D84F-A909B6879B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DEDEB-2D78-48A1-BA67-39488444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40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BCD405-882D-FEDE-15AE-642FB024BEC5}"/>
              </a:ext>
            </a:extLst>
          </p:cNvPr>
          <p:cNvSpPr txBox="1"/>
          <p:nvPr/>
        </p:nvSpPr>
        <p:spPr>
          <a:xfrm>
            <a:off x="3654138" y="200215"/>
            <a:ext cx="5616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Horsell Schools’ PTA Who’s Who September 2025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B019A4E-EBB0-76BE-B289-1537ED18F9FD}"/>
              </a:ext>
            </a:extLst>
          </p:cNvPr>
          <p:cNvGrpSpPr/>
          <p:nvPr/>
        </p:nvGrpSpPr>
        <p:grpSpPr>
          <a:xfrm>
            <a:off x="2165734" y="721477"/>
            <a:ext cx="8520198" cy="1238669"/>
            <a:chOff x="2165734" y="609717"/>
            <a:chExt cx="8520198" cy="1238669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13492F1-D6D2-D555-7604-AFC9D97D8B44}"/>
                </a:ext>
              </a:extLst>
            </p:cNvPr>
            <p:cNvSpPr txBox="1"/>
            <p:nvPr/>
          </p:nvSpPr>
          <p:spPr>
            <a:xfrm>
              <a:off x="5544072" y="609717"/>
              <a:ext cx="1747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Core</a:t>
              </a:r>
              <a:r>
                <a:rPr lang="en-GB" sz="1600" b="1" u="sng" dirty="0"/>
                <a:t> Roles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E5C5DF7-13B7-8028-B89F-3E396CE11BEF}"/>
                </a:ext>
              </a:extLst>
            </p:cNvPr>
            <p:cNvSpPr txBox="1"/>
            <p:nvPr/>
          </p:nvSpPr>
          <p:spPr>
            <a:xfrm>
              <a:off x="5036317" y="1013650"/>
              <a:ext cx="2639700" cy="830997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Chair</a:t>
              </a:r>
            </a:p>
            <a:p>
              <a:pPr algn="ctr"/>
              <a:r>
                <a:rPr lang="en-GB" sz="1600" i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Sima Huddy</a:t>
              </a:r>
            </a:p>
            <a:p>
              <a:pPr algn="ctr"/>
              <a:r>
                <a:rPr lang="en-GB" sz="1600" b="1" i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Deputy needed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8E742C-D26F-F839-12F1-1EC57071276C}"/>
                </a:ext>
              </a:extLst>
            </p:cNvPr>
            <p:cNvSpPr txBox="1"/>
            <p:nvPr/>
          </p:nvSpPr>
          <p:spPr>
            <a:xfrm>
              <a:off x="2165734" y="1017389"/>
              <a:ext cx="2488698" cy="830997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Treasurer</a:t>
              </a:r>
            </a:p>
            <a:p>
              <a:pPr algn="ctr"/>
              <a:r>
                <a:rPr lang="en-GB" sz="1600" i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Emma Machin</a:t>
              </a:r>
            </a:p>
            <a:p>
              <a:pPr algn="ctr"/>
              <a:r>
                <a:rPr lang="en-GB" sz="1600" b="1" i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Deputy needed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1EA67B7-8A21-60E6-8702-31B7855AB9DE}"/>
                </a:ext>
              </a:extLst>
            </p:cNvPr>
            <p:cNvSpPr txBox="1"/>
            <p:nvPr/>
          </p:nvSpPr>
          <p:spPr>
            <a:xfrm>
              <a:off x="8046232" y="1013650"/>
              <a:ext cx="2639700" cy="584775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Secretary</a:t>
              </a:r>
            </a:p>
            <a:p>
              <a:pPr algn="ctr"/>
              <a:r>
                <a:rPr lang="en-GB" sz="1600" i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Bev Collins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D6A9BDD-C585-ED03-FFFF-549A749874A5}"/>
              </a:ext>
            </a:extLst>
          </p:cNvPr>
          <p:cNvGrpSpPr/>
          <p:nvPr/>
        </p:nvGrpSpPr>
        <p:grpSpPr>
          <a:xfrm>
            <a:off x="279935" y="1863135"/>
            <a:ext cx="11690807" cy="1063342"/>
            <a:chOff x="279935" y="1720895"/>
            <a:chExt cx="11690807" cy="106334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1429FDA-8AC5-D682-807C-BC74D9F95743}"/>
                </a:ext>
              </a:extLst>
            </p:cNvPr>
            <p:cNvSpPr txBox="1"/>
            <p:nvPr/>
          </p:nvSpPr>
          <p:spPr>
            <a:xfrm>
              <a:off x="4908959" y="1720895"/>
              <a:ext cx="2916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Communication Team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8790678-35CF-01A7-E6F6-F9449C601CDB}"/>
                </a:ext>
              </a:extLst>
            </p:cNvPr>
            <p:cNvSpPr txBox="1"/>
            <p:nvPr/>
          </p:nvSpPr>
          <p:spPr>
            <a:xfrm>
              <a:off x="279935" y="2196598"/>
              <a:ext cx="2839185" cy="584775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Class Reps Co-ordinator</a:t>
              </a:r>
            </a:p>
            <a:p>
              <a:pPr algn="ctr"/>
              <a:r>
                <a: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Clare Lean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A45E017-17B4-68E2-EC9F-4D3071721C6D}"/>
                </a:ext>
              </a:extLst>
            </p:cNvPr>
            <p:cNvSpPr txBox="1"/>
            <p:nvPr/>
          </p:nvSpPr>
          <p:spPr>
            <a:xfrm>
              <a:off x="3298921" y="2199462"/>
              <a:ext cx="2916000" cy="584775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PTA Admin &amp; HM author</a:t>
              </a:r>
            </a:p>
            <a:p>
              <a:pPr algn="ctr"/>
              <a:r>
                <a:rPr lang="en-GB" sz="16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Vacant (can be 2 people)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68F84D8-1013-F2BB-7877-FC7B9053BF6D}"/>
                </a:ext>
              </a:extLst>
            </p:cNvPr>
            <p:cNvSpPr txBox="1"/>
            <p:nvPr/>
          </p:nvSpPr>
          <p:spPr>
            <a:xfrm>
              <a:off x="6442694" y="2196599"/>
              <a:ext cx="2754217" cy="584775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Junior School Liaison</a:t>
              </a:r>
            </a:p>
            <a:p>
              <a:pPr algn="ctr"/>
              <a:r>
                <a: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Helene </a:t>
              </a:r>
              <a:r>
                <a:rPr lang="en-GB" sz="16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Opshal</a:t>
              </a:r>
              <a:r>
                <a: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Gordon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44BD0FD-12B5-7D82-DC36-DA3C6E3FC86B}"/>
                </a:ext>
              </a:extLst>
            </p:cNvPr>
            <p:cNvSpPr txBox="1"/>
            <p:nvPr/>
          </p:nvSpPr>
          <p:spPr>
            <a:xfrm>
              <a:off x="9331042" y="2196599"/>
              <a:ext cx="2639700" cy="584775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Village School Liaison</a:t>
              </a:r>
            </a:p>
            <a:p>
              <a:pPr algn="ctr"/>
              <a:r>
                <a: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Naomi/Stephanie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CD747F5-C9FA-FF93-1376-F87E82216C39}"/>
              </a:ext>
            </a:extLst>
          </p:cNvPr>
          <p:cNvGrpSpPr/>
          <p:nvPr/>
        </p:nvGrpSpPr>
        <p:grpSpPr>
          <a:xfrm>
            <a:off x="89859" y="3158120"/>
            <a:ext cx="11958238" cy="2073832"/>
            <a:chOff x="89859" y="3046360"/>
            <a:chExt cx="11958238" cy="2073832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21C1AB06-67BE-4780-3285-F179ECBF36D8}"/>
                </a:ext>
              </a:extLst>
            </p:cNvPr>
            <p:cNvGrpSpPr/>
            <p:nvPr/>
          </p:nvGrpSpPr>
          <p:grpSpPr>
            <a:xfrm>
              <a:off x="90197" y="4269042"/>
              <a:ext cx="11957900" cy="851150"/>
              <a:chOff x="94122" y="5748423"/>
              <a:chExt cx="11957900" cy="851150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35044A2-5E59-01CC-F1D5-1EC60CCB9EEA}"/>
                  </a:ext>
                </a:extLst>
              </p:cNvPr>
              <p:cNvSpPr txBox="1"/>
              <p:nvPr/>
            </p:nvSpPr>
            <p:spPr>
              <a:xfrm>
                <a:off x="94122" y="5748423"/>
                <a:ext cx="2264652" cy="830997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Little Recyclers</a:t>
                </a: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Louise Ellis &amp; </a:t>
                </a:r>
                <a:r>
                  <a:rPr lang="en-GB" sz="1600" dirty="0" err="1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Timea</a:t>
                </a:r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Lodge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136A58F-D2DF-F444-81D9-E5AA7BF49BDA}"/>
                  </a:ext>
                </a:extLst>
              </p:cNvPr>
              <p:cNvSpPr txBox="1"/>
              <p:nvPr/>
            </p:nvSpPr>
            <p:spPr>
              <a:xfrm>
                <a:off x="2501541" y="5764225"/>
                <a:ext cx="2264651" cy="830997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Christmas Cards</a:t>
                </a: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Cate Darcy</a:t>
                </a: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Jenna Pearson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E3B5641-EF1E-761F-1CAA-3F54D17C5FBA}"/>
                  </a:ext>
                </a:extLst>
              </p:cNvPr>
              <p:cNvSpPr txBox="1"/>
              <p:nvPr/>
            </p:nvSpPr>
            <p:spPr>
              <a:xfrm>
                <a:off x="4958119" y="5758341"/>
                <a:ext cx="2264651" cy="830997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Name the Animal/ guess sweets</a:t>
                </a:r>
              </a:p>
              <a:p>
                <a:pPr algn="ctr"/>
                <a:r>
                  <a:rPr lang="en-GB" sz="16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Vacant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7D24F92-F614-9432-CB39-C7B47C0CFE77}"/>
                  </a:ext>
                </a:extLst>
              </p:cNvPr>
              <p:cNvSpPr txBox="1"/>
              <p:nvPr/>
            </p:nvSpPr>
            <p:spPr>
              <a:xfrm>
                <a:off x="7365537" y="5768576"/>
                <a:ext cx="2264651" cy="830997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Crazy Hair</a:t>
                </a:r>
                <a:endPara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Dawn Fear, Cate Darcy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14F22B9-3302-2110-1677-059839AA7125}"/>
                  </a:ext>
                </a:extLst>
              </p:cNvPr>
              <p:cNvSpPr txBox="1"/>
              <p:nvPr/>
            </p:nvSpPr>
            <p:spPr>
              <a:xfrm>
                <a:off x="9787371" y="5758340"/>
                <a:ext cx="2264651" cy="830997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February Fireworks</a:t>
                </a:r>
                <a:endParaRPr lang="en-GB" sz="16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6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Vacant</a:t>
                </a:r>
              </a:p>
              <a:p>
                <a:pPr algn="ctr"/>
                <a:endPara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11622816-8619-C7DC-2FAC-16557F9C6CE0}"/>
                </a:ext>
              </a:extLst>
            </p:cNvPr>
            <p:cNvGrpSpPr/>
            <p:nvPr/>
          </p:nvGrpSpPr>
          <p:grpSpPr>
            <a:xfrm>
              <a:off x="89859" y="3046360"/>
              <a:ext cx="11957900" cy="1031922"/>
              <a:chOff x="94122" y="2865977"/>
              <a:chExt cx="11957900" cy="1031922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52CCB80-3A14-D1AA-896E-BD0C95D71245}"/>
                  </a:ext>
                </a:extLst>
              </p:cNvPr>
              <p:cNvSpPr txBox="1"/>
              <p:nvPr/>
            </p:nvSpPr>
            <p:spPr>
              <a:xfrm>
                <a:off x="1930400" y="3307009"/>
                <a:ext cx="1945649" cy="584775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Uniform Sales</a:t>
                </a: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Beth Price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C59F5F-8C90-7E2A-BFF6-BEE96BB31B28}"/>
                  </a:ext>
                </a:extLst>
              </p:cNvPr>
              <p:cNvSpPr txBox="1"/>
              <p:nvPr/>
            </p:nvSpPr>
            <p:spPr>
              <a:xfrm>
                <a:off x="8192435" y="3304753"/>
                <a:ext cx="1990078" cy="584775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Christmas Fair ‘25</a:t>
                </a: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Sara Gomm</a:t>
                </a: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5AB2176-13B5-2DC5-ED5D-B84EBC8033DD}"/>
                  </a:ext>
                </a:extLst>
              </p:cNvPr>
              <p:cNvSpPr txBox="1"/>
              <p:nvPr/>
            </p:nvSpPr>
            <p:spPr>
              <a:xfrm>
                <a:off x="3934153" y="3307009"/>
                <a:ext cx="1945649" cy="584775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Plant Sale</a:t>
                </a: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Sam Byrne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1009CD5-D38B-AC3D-8A2D-E2F2946AB0AF}"/>
                  </a:ext>
                </a:extLst>
              </p:cNvPr>
              <p:cNvSpPr txBox="1"/>
              <p:nvPr/>
            </p:nvSpPr>
            <p:spPr>
              <a:xfrm>
                <a:off x="10281920" y="3304753"/>
                <a:ext cx="1770102" cy="584775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Summer Fair ‘25</a:t>
                </a: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Bev Collins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582C4AB-4402-EE9E-253E-186FAF50D838}"/>
                  </a:ext>
                </a:extLst>
              </p:cNvPr>
              <p:cNvSpPr txBox="1"/>
              <p:nvPr/>
            </p:nvSpPr>
            <p:spPr>
              <a:xfrm>
                <a:off x="94122" y="3313124"/>
                <a:ext cx="1770103" cy="584775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School Disco</a:t>
                </a: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Julie Howe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D080A3F-698C-5C46-70D4-B752E7621C7F}"/>
                  </a:ext>
                </a:extLst>
              </p:cNvPr>
              <p:cNvSpPr txBox="1"/>
              <p:nvPr/>
            </p:nvSpPr>
            <p:spPr>
              <a:xfrm>
                <a:off x="5031433" y="2865977"/>
                <a:ext cx="226465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Event Leads</a:t>
                </a:r>
              </a:p>
            </p:txBody>
          </p:sp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FDE3DB2-1136-9923-F6C2-50432EFF4D2B}"/>
                  </a:ext>
                </a:extLst>
              </p:cNvPr>
              <p:cNvSpPr txBox="1"/>
              <p:nvPr/>
            </p:nvSpPr>
            <p:spPr>
              <a:xfrm>
                <a:off x="6038515" y="3304753"/>
                <a:ext cx="1990078" cy="584775"/>
              </a:xfrm>
              <a:prstGeom prst="rect">
                <a:avLst/>
              </a:prstGeom>
              <a:noFill/>
              <a:ln w="19050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Bingo &amp; Quiz</a:t>
                </a:r>
              </a:p>
              <a:p>
                <a:pPr algn="ctr"/>
                <a:r>
                  <a:rPr lang="en-GB" sz="16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Dee </a:t>
                </a:r>
                <a:r>
                  <a:rPr lang="en-GB" sz="1600" dirty="0" err="1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Bhamra</a:t>
                </a:r>
                <a:endPara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1C6A84A-92BB-238B-35D0-E2D69C127955}"/>
              </a:ext>
            </a:extLst>
          </p:cNvPr>
          <p:cNvGrpSpPr/>
          <p:nvPr/>
        </p:nvGrpSpPr>
        <p:grpSpPr>
          <a:xfrm>
            <a:off x="650239" y="5363550"/>
            <a:ext cx="10692165" cy="1273915"/>
            <a:chOff x="668524" y="4000180"/>
            <a:chExt cx="10692165" cy="1273915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A8E1A3F-6278-E58E-0FB3-B9DFDEAB6A3B}"/>
                </a:ext>
              </a:extLst>
            </p:cNvPr>
            <p:cNvSpPr txBox="1"/>
            <p:nvPr/>
          </p:nvSpPr>
          <p:spPr>
            <a:xfrm>
              <a:off x="4947891" y="4000180"/>
              <a:ext cx="24317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Events Support Team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17AC9A1-1C59-0AC8-AB2E-F3E38EF516AC}"/>
                </a:ext>
              </a:extLst>
            </p:cNvPr>
            <p:cNvSpPr txBox="1"/>
            <p:nvPr/>
          </p:nvSpPr>
          <p:spPr>
            <a:xfrm>
              <a:off x="668524" y="4443098"/>
              <a:ext cx="1990078" cy="830997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Events Support</a:t>
              </a:r>
            </a:p>
            <a:p>
              <a:pPr algn="ctr"/>
              <a:r>
                <a: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Jenny </a:t>
              </a:r>
              <a:r>
                <a:rPr lang="en-GB" sz="16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Dutfield</a:t>
              </a:r>
              <a:endParaRPr lang="en-GB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endParaRPr lang="en-GB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E3046FB-0EF7-4236-FC67-0400C180902B}"/>
                </a:ext>
              </a:extLst>
            </p:cNvPr>
            <p:cNvSpPr txBox="1"/>
            <p:nvPr/>
          </p:nvSpPr>
          <p:spPr>
            <a:xfrm>
              <a:off x="7293148" y="4439632"/>
              <a:ext cx="1990078" cy="830997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Scouts &amp; Risk Assessment</a:t>
              </a:r>
            </a:p>
            <a:p>
              <a:pPr algn="ctr"/>
              <a:r>
                <a: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Anna Bourne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862ACD7-D42B-1F72-5882-931867B09E7D}"/>
                </a:ext>
              </a:extLst>
            </p:cNvPr>
            <p:cNvSpPr txBox="1"/>
            <p:nvPr/>
          </p:nvSpPr>
          <p:spPr>
            <a:xfrm>
              <a:off x="9501793" y="4442797"/>
              <a:ext cx="1858896" cy="830997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Jolly Jars</a:t>
              </a:r>
            </a:p>
            <a:p>
              <a:pPr algn="ctr"/>
              <a:r>
                <a: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Louise Ellis</a:t>
              </a:r>
            </a:p>
            <a:p>
              <a:pPr algn="ctr"/>
              <a:endParaRPr lang="en-GB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3181AED8-DACD-CE74-4009-6ED9C482C6C6}"/>
                </a:ext>
              </a:extLst>
            </p:cNvPr>
            <p:cNvSpPr txBox="1"/>
            <p:nvPr/>
          </p:nvSpPr>
          <p:spPr>
            <a:xfrm>
              <a:off x="2886986" y="4443097"/>
              <a:ext cx="1990078" cy="830997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Games Lead</a:t>
              </a:r>
            </a:p>
            <a:p>
              <a:pPr algn="ctr"/>
              <a:r>
                <a: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Ellie Sidwell</a:t>
              </a:r>
            </a:p>
            <a:p>
              <a:pPr algn="ctr"/>
              <a:endParaRPr lang="en-GB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4C7EE4B-B44E-97FC-C358-D042183FD1A0}"/>
                </a:ext>
              </a:extLst>
            </p:cNvPr>
            <p:cNvSpPr txBox="1"/>
            <p:nvPr/>
          </p:nvSpPr>
          <p:spPr>
            <a:xfrm>
              <a:off x="5092393" y="4436970"/>
              <a:ext cx="1990078" cy="830997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Volunteers </a:t>
              </a:r>
            </a:p>
            <a:p>
              <a:pPr algn="ctr"/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Co-ordinator</a:t>
              </a:r>
            </a:p>
            <a:p>
              <a:pPr algn="ctr"/>
              <a:r>
                <a:rPr lang="en-GB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Per event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75645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Sanjida Huddy</dc:creator>
  <cp:lastModifiedBy>1</cp:lastModifiedBy>
  <cp:revision>28</cp:revision>
  <dcterms:created xsi:type="dcterms:W3CDTF">2023-09-26T16:28:40Z</dcterms:created>
  <dcterms:modified xsi:type="dcterms:W3CDTF">2025-09-25T11:35:13Z</dcterms:modified>
</cp:coreProperties>
</file>