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8"/>
  </p:notesMasterIdLst>
  <p:handoutMasterIdLst>
    <p:handoutMasterId r:id="rId29"/>
  </p:handoutMasterIdLst>
  <p:sldIdLst>
    <p:sldId id="275" r:id="rId2"/>
    <p:sldId id="295" r:id="rId3"/>
    <p:sldId id="256" r:id="rId4"/>
    <p:sldId id="296" r:id="rId5"/>
    <p:sldId id="341" r:id="rId6"/>
    <p:sldId id="324" r:id="rId7"/>
    <p:sldId id="282" r:id="rId8"/>
    <p:sldId id="301" r:id="rId9"/>
    <p:sldId id="287" r:id="rId10"/>
    <p:sldId id="299" r:id="rId11"/>
    <p:sldId id="318" r:id="rId12"/>
    <p:sldId id="290" r:id="rId13"/>
    <p:sldId id="306" r:id="rId14"/>
    <p:sldId id="293" r:id="rId15"/>
    <p:sldId id="304" r:id="rId16"/>
    <p:sldId id="321" r:id="rId17"/>
    <p:sldId id="319" r:id="rId18"/>
    <p:sldId id="330" r:id="rId19"/>
    <p:sldId id="322" r:id="rId20"/>
    <p:sldId id="323" r:id="rId21"/>
    <p:sldId id="329" r:id="rId22"/>
    <p:sldId id="332" r:id="rId23"/>
    <p:sldId id="337" r:id="rId24"/>
    <p:sldId id="342" r:id="rId25"/>
    <p:sldId id="315" r:id="rId26"/>
    <p:sldId id="298" r:id="rId27"/>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60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A31A35D2-654B-481E-8436-F819843259CC}" type="datetimeFigureOut">
              <a:rPr lang="en-GB" smtClean="0"/>
              <a:t>09/09/2026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423495E-96B9-402E-BFBD-D434E168B7CF}" type="slidenum">
              <a:rPr lang="en-GB" smtClean="0"/>
              <a:t>‹#›</a:t>
            </a:fld>
            <a:endParaRPr lang="en-GB"/>
          </a:p>
        </p:txBody>
      </p:sp>
    </p:spTree>
    <p:extLst>
      <p:ext uri="{BB962C8B-B14F-4D97-AF65-F5344CB8AC3E}">
        <p14:creationId xmlns:p14="http://schemas.microsoft.com/office/powerpoint/2010/main" val="426503878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73F8501-0918-4AAE-993F-3F0144F59F58}" type="datetimeFigureOut">
              <a:rPr lang="en-GB" smtClean="0"/>
              <a:t>09/09/2026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E87FDB8-4538-4755-A543-4DFB7C9773C8}" type="slidenum">
              <a:rPr lang="en-GB" smtClean="0"/>
              <a:t>‹#›</a:t>
            </a:fld>
            <a:endParaRPr lang="en-GB"/>
          </a:p>
        </p:txBody>
      </p:sp>
    </p:spTree>
    <p:extLst>
      <p:ext uri="{BB962C8B-B14F-4D97-AF65-F5344CB8AC3E}">
        <p14:creationId xmlns:p14="http://schemas.microsoft.com/office/powerpoint/2010/main" val="166695339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E87FDB8-4538-4755-A543-4DFB7C9773C8}" type="slidenum">
              <a:rPr lang="en-GB" smtClean="0"/>
              <a:t>3</a:t>
            </a:fld>
            <a:endParaRPr lang="en-GB"/>
          </a:p>
        </p:txBody>
      </p:sp>
    </p:spTree>
    <p:extLst>
      <p:ext uri="{BB962C8B-B14F-4D97-AF65-F5344CB8AC3E}">
        <p14:creationId xmlns:p14="http://schemas.microsoft.com/office/powerpoint/2010/main" val="6707560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t>
            </a:r>
          </a:p>
        </p:txBody>
      </p:sp>
      <p:sp>
        <p:nvSpPr>
          <p:cNvPr id="4" name="Slide Number Placeholder 3"/>
          <p:cNvSpPr>
            <a:spLocks noGrp="1"/>
          </p:cNvSpPr>
          <p:nvPr>
            <p:ph type="sldNum" sz="quarter" idx="10"/>
          </p:nvPr>
        </p:nvSpPr>
        <p:spPr/>
        <p:txBody>
          <a:bodyPr/>
          <a:lstStyle/>
          <a:p>
            <a:pPr>
              <a:defRPr/>
            </a:pPr>
            <a:fld id="{B78981F4-5969-4A89-8B7D-4A0F3AD00D43}" type="slidenum">
              <a:rPr lang="en-GB" altLang="en-US" smtClean="0">
                <a:solidFill>
                  <a:prstClr val="black"/>
                </a:solidFill>
              </a:rPr>
              <a:pPr>
                <a:defRPr/>
              </a:pPr>
              <a:t>7</a:t>
            </a:fld>
            <a:endParaRPr lang="en-GB" altLang="en-US">
              <a:solidFill>
                <a:prstClr val="black"/>
              </a:solidFill>
            </a:endParaRPr>
          </a:p>
        </p:txBody>
      </p:sp>
    </p:spTree>
    <p:extLst>
      <p:ext uri="{BB962C8B-B14F-4D97-AF65-F5344CB8AC3E}">
        <p14:creationId xmlns:p14="http://schemas.microsoft.com/office/powerpoint/2010/main" val="416911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fld id="{01C899C9-5286-40FE-9B0A-65120CB786EF}"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457200" rtl="0" eaLnBrk="1" fontAlgn="auto" latinLnBrk="0" hangingPunct="1">
                <a:lnSpc>
                  <a:spcPct val="100000"/>
                </a:lnSpc>
                <a:spcBef>
                  <a:spcPct val="0"/>
                </a:spcBef>
                <a:spcAft>
                  <a:spcPts val="0"/>
                </a:spcAft>
                <a:buClrTx/>
                <a:buSzTx/>
                <a:buFontTx/>
                <a:buNone/>
                <a:tabLst/>
                <a:defRPr/>
              </a:pPr>
              <a:t>8</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1507" name="Rectangle 2"/>
          <p:cNvSpPr>
            <a:spLocks noGrp="1" noRot="1" noChangeAspect="1" noChangeArrowheads="1" noTextEdit="1"/>
          </p:cNvSpPr>
          <p:nvPr>
            <p:ph type="sldImg"/>
          </p:nvPr>
        </p:nvSpPr>
        <p:spPr>
          <a:xfrm>
            <a:off x="917575" y="744538"/>
            <a:ext cx="4962525" cy="3722687"/>
          </a:xfrm>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2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515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ea typeface="ＭＳ Ｐゴシック" panose="020B0600070205080204" pitchFamily="34" charset="-128"/>
              </a:rPr>
              <a:t>Nat</a:t>
            </a:r>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40B30D85-2EC3-48E3-A3DD-7B4B11FD7717}" type="slidenum">
              <a:rPr lang="en-GB" altLang="en-US" smtClean="0">
                <a:latin typeface="Calibri" panose="020F0502020204030204" pitchFamily="34" charset="0"/>
              </a:rPr>
              <a:pPr/>
              <a:t>9</a:t>
            </a:fld>
            <a:endParaRPr lang="en-GB" altLang="en-US">
              <a:latin typeface="Calibri" panose="020F0502020204030204" pitchFamily="34" charset="0"/>
            </a:endParaRPr>
          </a:p>
        </p:txBody>
      </p:sp>
    </p:spTree>
    <p:extLst>
      <p:ext uri="{BB962C8B-B14F-4D97-AF65-F5344CB8AC3E}">
        <p14:creationId xmlns:p14="http://schemas.microsoft.com/office/powerpoint/2010/main" val="37775355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E87FDB8-4538-4755-A543-4DFB7C9773C8}"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2506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ea typeface="ＭＳ Ｐゴシック" panose="020B0600070205080204" pitchFamily="34" charset="-128"/>
              </a:rPr>
              <a:t>Sophie</a:t>
            </a:r>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6198A957-AA12-48C7-8710-A137634ECE04}" type="slidenum">
              <a:rPr lang="en-GB" altLang="en-US" smtClean="0">
                <a:latin typeface="Calibri" panose="020F0502020204030204" pitchFamily="34" charset="0"/>
              </a:rPr>
              <a:pPr/>
              <a:t>11</a:t>
            </a:fld>
            <a:endParaRPr lang="en-GB" altLang="en-US">
              <a:latin typeface="Calibri" panose="020F0502020204030204" pitchFamily="34" charset="0"/>
            </a:endParaRPr>
          </a:p>
        </p:txBody>
      </p:sp>
    </p:spTree>
    <p:extLst>
      <p:ext uri="{BB962C8B-B14F-4D97-AF65-F5344CB8AC3E}">
        <p14:creationId xmlns:p14="http://schemas.microsoft.com/office/powerpoint/2010/main" val="2167804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ea typeface="ＭＳ Ｐゴシック" panose="020B0600070205080204" pitchFamily="34" charset="-128"/>
              </a:rPr>
              <a:t>Sophie</a:t>
            </a:r>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6DFE0A25-47CC-4E16-8A4E-21E781880CBA}" type="slidenum">
              <a:rPr lang="en-GB" altLang="en-US" smtClean="0">
                <a:latin typeface="Calibri" panose="020F0502020204030204" pitchFamily="34" charset="0"/>
              </a:rPr>
              <a:pPr/>
              <a:t>12</a:t>
            </a:fld>
            <a:endParaRPr lang="en-GB" altLang="en-US">
              <a:latin typeface="Calibri" panose="020F0502020204030204" pitchFamily="34" charset="0"/>
            </a:endParaRPr>
          </a:p>
        </p:txBody>
      </p:sp>
    </p:spTree>
    <p:extLst>
      <p:ext uri="{BB962C8B-B14F-4D97-AF65-F5344CB8AC3E}">
        <p14:creationId xmlns:p14="http://schemas.microsoft.com/office/powerpoint/2010/main" val="14331765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ea typeface="ＭＳ Ｐゴシック" panose="020B0600070205080204" pitchFamily="34" charset="-128"/>
              </a:rPr>
              <a:t>Becky</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9BCBA3CB-CF9D-40F0-BAC9-FD21052C5F21}" type="slidenum">
              <a:rPr lang="en-GB" altLang="en-US" smtClean="0">
                <a:latin typeface="Calibri" panose="020F0502020204030204" pitchFamily="34" charset="0"/>
              </a:rPr>
              <a:pPr/>
              <a:t>16</a:t>
            </a:fld>
            <a:endParaRPr lang="en-GB" altLang="en-US">
              <a:latin typeface="Calibri" panose="020F0502020204030204" pitchFamily="34" charset="0"/>
            </a:endParaRPr>
          </a:p>
        </p:txBody>
      </p:sp>
    </p:spTree>
    <p:extLst>
      <p:ext uri="{BB962C8B-B14F-4D97-AF65-F5344CB8AC3E}">
        <p14:creationId xmlns:p14="http://schemas.microsoft.com/office/powerpoint/2010/main" val="3483014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ea typeface="ＭＳ Ｐゴシック" panose="020B0600070205080204" pitchFamily="34" charset="-128"/>
              </a:rPr>
              <a:t>Sophie</a:t>
            </a:r>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6DFE0A25-47CC-4E16-8A4E-21E781880CBA}" type="slidenum">
              <a:rPr lang="en-GB" altLang="en-US" smtClean="0">
                <a:latin typeface="Calibri" panose="020F0502020204030204" pitchFamily="34" charset="0"/>
              </a:rPr>
              <a:pPr/>
              <a:t>17</a:t>
            </a:fld>
            <a:endParaRPr lang="en-GB" altLang="en-US">
              <a:latin typeface="Calibri" panose="020F0502020204030204" pitchFamily="34" charset="0"/>
            </a:endParaRPr>
          </a:p>
        </p:txBody>
      </p:sp>
    </p:spTree>
    <p:extLst>
      <p:ext uri="{BB962C8B-B14F-4D97-AF65-F5344CB8AC3E}">
        <p14:creationId xmlns:p14="http://schemas.microsoft.com/office/powerpoint/2010/main" val="29205757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err="1">
                <a:ea typeface="ＭＳ Ｐゴシック" panose="020B0600070205080204" pitchFamily="34" charset="-128"/>
              </a:rPr>
              <a:t>Ammelia</a:t>
            </a:r>
            <a:endParaRPr lang="en-GB" altLang="en-US" dirty="0">
              <a:ea typeface="ＭＳ Ｐゴシック" panose="020B0600070205080204" pitchFamily="34" charset="-128"/>
            </a:endParaRPr>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BA823697-2800-44F9-9529-F317A027FC7E}" type="slidenum">
              <a:rPr lang="en-GB" altLang="en-US" smtClean="0">
                <a:latin typeface="Calibri" panose="020F0502020204030204" pitchFamily="34" charset="0"/>
              </a:rPr>
              <a:pPr/>
              <a:t>19</a:t>
            </a:fld>
            <a:endParaRPr lang="en-GB" altLang="en-US">
              <a:latin typeface="Calibri" panose="020F0502020204030204" pitchFamily="34" charset="0"/>
            </a:endParaRPr>
          </a:p>
        </p:txBody>
      </p:sp>
    </p:spTree>
    <p:extLst>
      <p:ext uri="{BB962C8B-B14F-4D97-AF65-F5344CB8AC3E}">
        <p14:creationId xmlns:p14="http://schemas.microsoft.com/office/powerpoint/2010/main" val="30447322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err="1">
                <a:ea typeface="ＭＳ Ｐゴシック" panose="020B0600070205080204" pitchFamily="34" charset="-128"/>
              </a:rPr>
              <a:t>Ammelia</a:t>
            </a:r>
            <a:endParaRPr lang="en-GB" altLang="en-US" dirty="0">
              <a:ea typeface="ＭＳ Ｐゴシック" panose="020B0600070205080204" pitchFamily="34" charset="-128"/>
            </a:endParaRPr>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BA823697-2800-44F9-9529-F317A027FC7E}" type="slidenum">
              <a:rPr lang="en-GB" altLang="en-US" smtClean="0">
                <a:latin typeface="Calibri" panose="020F0502020204030204" pitchFamily="34" charset="0"/>
              </a:rPr>
              <a:pPr/>
              <a:t>21</a:t>
            </a:fld>
            <a:endParaRPr lang="en-GB" altLang="en-US">
              <a:latin typeface="Calibri" panose="020F0502020204030204" pitchFamily="34" charset="0"/>
            </a:endParaRPr>
          </a:p>
        </p:txBody>
      </p:sp>
    </p:spTree>
    <p:extLst>
      <p:ext uri="{BB962C8B-B14F-4D97-AF65-F5344CB8AC3E}">
        <p14:creationId xmlns:p14="http://schemas.microsoft.com/office/powerpoint/2010/main" val="33293854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a:t>
            </a:r>
          </a:p>
        </p:txBody>
      </p:sp>
      <p:sp>
        <p:nvSpPr>
          <p:cNvPr id="4" name="Slide Number Placeholder 3"/>
          <p:cNvSpPr>
            <a:spLocks noGrp="1"/>
          </p:cNvSpPr>
          <p:nvPr>
            <p:ph type="sldNum" sz="quarter" idx="10"/>
          </p:nvPr>
        </p:nvSpPr>
        <p:spPr/>
        <p:txBody>
          <a:bodyPr/>
          <a:lstStyle/>
          <a:p>
            <a:fld id="{1F60A1E5-08B3-4E81-9BCB-FFB0B89BFEC8}" type="slidenum">
              <a:rPr lang="en-GB" smtClean="0"/>
              <a:t>26</a:t>
            </a:fld>
            <a:endParaRPr lang="en-GB"/>
          </a:p>
        </p:txBody>
      </p:sp>
    </p:spTree>
    <p:extLst>
      <p:ext uri="{BB962C8B-B14F-4D97-AF65-F5344CB8AC3E}">
        <p14:creationId xmlns:p14="http://schemas.microsoft.com/office/powerpoint/2010/main" val="2279203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fld id="{063C710A-14B8-4CA0-8D38-90FBDAADAB87}" type="datetimeFigureOut">
              <a:rPr lang="en-GB" smtClean="0"/>
              <a:t>09/09/2026</a:t>
            </a:fld>
            <a:endParaRPr lang="en-GB"/>
          </a:p>
        </p:txBody>
      </p:sp>
      <p:sp>
        <p:nvSpPr>
          <p:cNvPr id="5" name="Footer Placeholder 4"/>
          <p:cNvSpPr>
            <a:spLocks noGrp="1"/>
          </p:cNvSpPr>
          <p:nvPr>
            <p:ph type="ftr" sz="quarter" idx="11"/>
          </p:nvPr>
        </p:nvSpPr>
        <p:spPr>
          <a:xfrm>
            <a:off x="1938041" y="6453386"/>
            <a:ext cx="5267533" cy="404614"/>
          </a:xfrm>
        </p:spPr>
        <p:txBody>
          <a:bodyPr/>
          <a:lstStyle>
            <a:lvl1pPr algn="ct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7373012" y="6453386"/>
            <a:ext cx="1197219" cy="404614"/>
          </a:xfrm>
        </p:spPr>
        <p:txBody>
          <a:bodyPr/>
          <a:lstStyle>
            <a:lvl1pPr>
              <a:defRPr baseline="0">
                <a:solidFill>
                  <a:schemeClr val="tx2"/>
                </a:solidFill>
              </a:defRPr>
            </a:lvl1pPr>
          </a:lstStyle>
          <a:p>
            <a:fld id="{E1DF83F7-3EA6-4466-B9B0-4E37A880A9AD}" type="slidenum">
              <a:rPr lang="en-GB" smtClean="0"/>
              <a:t>‹#›</a:t>
            </a:fld>
            <a:endParaRPr lang="en-GB"/>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526854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3C710A-14B8-4CA0-8D38-90FBDAADAB87}"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2743897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3769" y="1301361"/>
            <a:ext cx="7209728" cy="2852737"/>
          </a:xfrm>
        </p:spPr>
        <p:txBody>
          <a:bodyPr anchor="b">
            <a:normAutofit/>
          </a:bodyPr>
          <a:lstStyle>
            <a:lvl1pPr algn="r">
              <a:defRPr sz="60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573769" y="4216328"/>
            <a:ext cx="7209728" cy="1143324"/>
          </a:xfrm>
        </p:spPr>
        <p:txBody>
          <a:bodyPr/>
          <a:lstStyle>
            <a:lvl1pPr marL="0" indent="0" algn="r">
              <a:lnSpc>
                <a:spcPct val="112000"/>
              </a:lnSpc>
              <a:spcBef>
                <a:spcPts val="0"/>
              </a:spcBef>
              <a:spcAft>
                <a:spcPts val="0"/>
              </a:spcAft>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54181" y="6453386"/>
            <a:ext cx="1216807" cy="404614"/>
          </a:xfrm>
        </p:spPr>
        <p:txBody>
          <a:bodyPr/>
          <a:lstStyle>
            <a:lvl1pPr>
              <a:defRPr>
                <a:solidFill>
                  <a:schemeClr val="tx2"/>
                </a:solidFill>
              </a:defRPr>
            </a:lvl1pPr>
          </a:lstStyle>
          <a:p>
            <a:fld id="{063C710A-14B8-4CA0-8D38-90FBDAADAB87}" type="datetimeFigureOut">
              <a:rPr lang="en-GB" smtClean="0"/>
              <a:t>09/09/2026</a:t>
            </a:fld>
            <a:endParaRPr lang="en-GB"/>
          </a:p>
        </p:txBody>
      </p:sp>
      <p:sp>
        <p:nvSpPr>
          <p:cNvPr id="5" name="Footer Placeholder 4"/>
          <p:cNvSpPr>
            <a:spLocks noGrp="1"/>
          </p:cNvSpPr>
          <p:nvPr>
            <p:ph type="ftr" sz="quarter" idx="11"/>
          </p:nvPr>
        </p:nvSpPr>
        <p:spPr>
          <a:xfrm>
            <a:off x="1938234" y="6453386"/>
            <a:ext cx="5267533" cy="404614"/>
          </a:xfrm>
        </p:spPr>
        <p:txBody>
          <a:bodyPr/>
          <a:lstStyle>
            <a:lvl1pPr algn="ctr">
              <a:defRPr>
                <a:solidFill>
                  <a:schemeClr val="tx2"/>
                </a:solidFill>
              </a:defRPr>
            </a:lvl1pPr>
          </a:lstStyle>
          <a:p>
            <a:endParaRPr lang="en-GB"/>
          </a:p>
        </p:txBody>
      </p:sp>
      <p:sp>
        <p:nvSpPr>
          <p:cNvPr id="6" name="Slide Number Placeholder 5"/>
          <p:cNvSpPr>
            <a:spLocks noGrp="1"/>
          </p:cNvSpPr>
          <p:nvPr>
            <p:ph type="sldNum" sz="quarter" idx="12"/>
          </p:nvPr>
        </p:nvSpPr>
        <p:spPr>
          <a:xfrm>
            <a:off x="7373012" y="6453386"/>
            <a:ext cx="1197219" cy="404614"/>
          </a:xfrm>
        </p:spPr>
        <p:txBody>
          <a:bodyPr/>
          <a:lstStyle>
            <a:lvl1pPr>
              <a:defRPr>
                <a:solidFill>
                  <a:schemeClr val="tx2"/>
                </a:solidFill>
              </a:defRPr>
            </a:lvl1pPr>
          </a:lstStyle>
          <a:p>
            <a:fld id="{E1DF83F7-3EA6-4466-B9B0-4E37A880A9AD}" type="slidenum">
              <a:rPr lang="en-GB" smtClean="0"/>
              <a:t>‹#›</a:t>
            </a:fld>
            <a:endParaRPr lang="en-GB"/>
          </a:p>
        </p:txBody>
      </p:sp>
      <p:sp>
        <p:nvSpPr>
          <p:cNvPr id="7" name="Freeform 6"/>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bg2"/>
          </a:solidFill>
          <a:ln w="0">
            <a:noFill/>
            <a:prstDash val="solid"/>
            <a:round/>
            <a:headEnd/>
            <a:tailEnd/>
          </a:ln>
        </p:spPr>
      </p:sp>
      <p:sp>
        <p:nvSpPr>
          <p:cNvPr id="8" name="Freeform 7" title="Crop Mark"/>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00273885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028700" y="2286000"/>
            <a:ext cx="3335840"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94052" y="2286000"/>
            <a:ext cx="3335840"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3C710A-14B8-4CA0-8D38-90FBDAADAB87}"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1325975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28700" y="2340230"/>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1028700" y="3305208"/>
            <a:ext cx="3335839"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93760" y="2349754"/>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893760" y="3305208"/>
            <a:ext cx="3335840"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3C710A-14B8-4CA0-8D38-90FBDAADAB87}"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2896873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3C710A-14B8-4CA0-8D38-90FBDAADAB87}"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3077310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3C710A-14B8-4CA0-8D38-90FBDAADAB87}"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1020343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Autofit/>
          </a:bodyPr>
          <a:lstStyle>
            <a:lvl1pPr>
              <a:lnSpc>
                <a:spcPct val="84000"/>
              </a:lnSpc>
              <a:defRPr sz="44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92015" y="685801"/>
            <a:ext cx="3909060" cy="5175250"/>
          </a:xfrm>
        </p:spPr>
        <p:txBody>
          <a:bodyPr/>
          <a:lstStyle>
            <a:lvl1pPr>
              <a:defRPr sz="1500"/>
            </a:lvl1pPr>
            <a:lvl2pPr>
              <a:defRPr sz="1500"/>
            </a:lvl2pPr>
            <a:lvl3pPr>
              <a:defRPr sz="1350"/>
            </a:lvl3pPr>
            <a:lvl4pPr>
              <a:defRPr sz="135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2925" y="2856344"/>
            <a:ext cx="2891790" cy="3011056"/>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063C710A-14B8-4CA0-8D38-90FBDAADAB87}" type="datetimeFigureOut">
              <a:rPr lang="en-GB" smtClean="0"/>
              <a:t>09/09/2026</a:t>
            </a:fld>
            <a:endParaRPr lang="en-GB"/>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E1DF83F7-3EA6-4466-B9B0-4E37A880A9AD}" type="slidenum">
              <a:rPr lang="en-GB" smtClean="0"/>
              <a:t>‹#›</a:t>
            </a:fld>
            <a:endParaRPr lang="en-GB"/>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3690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rmAutofit/>
          </a:bodyPr>
          <a:lstStyle>
            <a:lvl1pPr>
              <a:lnSpc>
                <a:spcPct val="84000"/>
              </a:lnSpc>
              <a:defRPr sz="44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4149090" y="1"/>
            <a:ext cx="4994910" cy="6857999"/>
          </a:xfrm>
        </p:spPr>
        <p:txBody>
          <a:bodyPr anchor="t">
            <a:normAutofit/>
          </a:bodyPr>
          <a:lstStyle>
            <a:lvl1pPr marL="0" indent="0">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42925" y="2855968"/>
            <a:ext cx="2891790" cy="3011432"/>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063C710A-14B8-4CA0-8D38-90FBDAADAB87}" type="datetimeFigureOut">
              <a:rPr lang="en-GB" smtClean="0"/>
              <a:t>09/09/2026</a:t>
            </a:fld>
            <a:endParaRPr lang="en-GB"/>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E1DF83F7-3EA6-4466-B9B0-4E37A880A9AD}" type="slidenum">
              <a:rPr lang="en-GB" smtClean="0"/>
              <a:t>‹#›</a:t>
            </a:fld>
            <a:endParaRPr lang="en-GB"/>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95659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028700" y="2295526"/>
            <a:ext cx="72009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3C710A-14B8-4CA0-8D38-90FBDAADAB87}"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529914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0797" y="624156"/>
            <a:ext cx="1490950"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28700" y="624156"/>
            <a:ext cx="5724525"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3C710A-14B8-4CA0-8D38-90FBDAADAB87}"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3288416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063C710A-14B8-4CA0-8D38-90FBDAADAB87}" type="datetimeFigureOut">
              <a:rPr lang="en-GB" smtClean="0"/>
              <a:t>09/09/2026</a:t>
            </a:fld>
            <a:endParaRPr lang="en-GB"/>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E1DF83F7-3EA6-4466-B9B0-4E37A880A9AD}" type="slidenum">
              <a:rPr lang="en-GB" smtClean="0"/>
              <a:t>‹#›</a:t>
            </a:fld>
            <a:endParaRPr lang="en-GB"/>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9016394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0" orient="horz" pos="1368">
          <p15:clr>
            <a:srgbClr val="F26B43"/>
          </p15:clr>
        </p15:guide>
        <p15:guide id="4" orient="horz" pos="1440">
          <p15:clr>
            <a:srgbClr val="F26B43"/>
          </p15:clr>
        </p15:guide>
        <p15:guide id="5" orient="horz" pos="3696">
          <p15:clr>
            <a:srgbClr val="F26B43"/>
          </p15:clr>
        </p15:guide>
        <p15:guide id="6" orient="horz" pos="432">
          <p15:clr>
            <a:srgbClr val="F26B43"/>
          </p15:clr>
        </p15:guide>
        <p15:guide id="7" orient="horz" pos="1512">
          <p15:clr>
            <a:srgbClr val="F26B43"/>
          </p15:clr>
        </p15:guide>
        <p15:guide id="8" pos="5184">
          <p15:clr>
            <a:srgbClr val="F26B43"/>
          </p15:clr>
        </p15:guide>
        <p15:guide id="9" pos="702">
          <p15:clr>
            <a:srgbClr val="F26B43"/>
          </p15:clr>
        </p15:guide>
        <p15:guide id="10" pos="64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www.publicdomainpictures.net/en/view-image.php?image=162564&amp;picture=pile-of-books" TargetMode="Externa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universdemaclasse.blogspot.ca/2011/10/latelier-de-mathematiques.html" TargetMode="Externa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3.wdp"/></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type="body" idx="1"/>
          </p:nvPr>
        </p:nvSpPr>
        <p:spPr>
          <a:xfrm>
            <a:off x="827584" y="1916832"/>
            <a:ext cx="7209728" cy="3744416"/>
          </a:xfrm>
        </p:spPr>
        <p:txBody>
          <a:bodyPr>
            <a:normAutofit/>
          </a:bodyPr>
          <a:lstStyle/>
          <a:p>
            <a:pPr marL="45720" indent="0" algn="ctr">
              <a:buNone/>
            </a:pPr>
            <a:endParaRPr lang="en-GB" sz="2800" i="1" dirty="0"/>
          </a:p>
          <a:p>
            <a:pPr marL="45720" indent="0" algn="ctr">
              <a:buNone/>
            </a:pPr>
            <a:r>
              <a:rPr lang="en-GB" sz="2800" i="1" dirty="0"/>
              <a:t>At Horsell C of E Junior School we believe that we are all made in the ‘ image of God’.  Through a commitment to Christian values and high academic aspirations, we strive to provide a rich and inclusive education for every member of our school family.</a:t>
            </a:r>
            <a:endParaRPr lang="en-GB" sz="2800" dirty="0"/>
          </a:p>
          <a:p>
            <a:endParaRPr lang="en-GB" dirty="0"/>
          </a:p>
        </p:txBody>
      </p:sp>
      <p:pic>
        <p:nvPicPr>
          <p:cNvPr id="4" name="Picture 2" descr="Horsell C of E Junior School - Wo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0610" y="404664"/>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342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t>Outline of the session</a:t>
            </a:r>
            <a:br>
              <a:rPr lang="en-GB" dirty="0"/>
            </a:br>
            <a:br>
              <a:rPr lang="en-GB" dirty="0"/>
            </a:br>
            <a:endParaRPr lang="en-GB" sz="4400" dirty="0"/>
          </a:p>
        </p:txBody>
      </p:sp>
      <p:sp>
        <p:nvSpPr>
          <p:cNvPr id="2" name="Content Placeholder 1"/>
          <p:cNvSpPr>
            <a:spLocks noGrp="1"/>
          </p:cNvSpPr>
          <p:nvPr>
            <p:ph idx="1"/>
          </p:nvPr>
        </p:nvSpPr>
        <p:spPr>
          <a:xfrm>
            <a:off x="1028700" y="1556792"/>
            <a:ext cx="7200900" cy="3581400"/>
          </a:xfrm>
        </p:spPr>
        <p:txBody>
          <a:bodyPr>
            <a:normAutofit/>
          </a:bodyPr>
          <a:lstStyle/>
          <a:p>
            <a:pPr marL="502920" indent="-457200"/>
            <a:r>
              <a:rPr lang="en-GB" sz="3200" dirty="0"/>
              <a:t>Find out who is in the Year 5 team.</a:t>
            </a:r>
          </a:p>
          <a:p>
            <a:pPr marL="502920" indent="-457200"/>
            <a:endParaRPr lang="en-GB" sz="3200" dirty="0"/>
          </a:p>
          <a:p>
            <a:pPr marL="502920" indent="-457200"/>
            <a:r>
              <a:rPr lang="en-GB" sz="3200" dirty="0"/>
              <a:t>Share the aims and expectations of Year 5.</a:t>
            </a:r>
          </a:p>
          <a:p>
            <a:pPr marL="502920" indent="-457200"/>
            <a:endParaRPr lang="en-GB" sz="3200" dirty="0"/>
          </a:p>
          <a:p>
            <a:pPr marL="502920" indent="-457200"/>
            <a:r>
              <a:rPr lang="en-GB" sz="3200" dirty="0"/>
              <a:t>Key dates.</a:t>
            </a:r>
          </a:p>
          <a:p>
            <a:pPr marL="502920" indent="-457200"/>
            <a:endParaRPr lang="en-GB" sz="3200" dirty="0"/>
          </a:p>
          <a:p>
            <a:pPr marL="45720" indent="0">
              <a:buNone/>
            </a:pPr>
            <a:endParaRPr lang="en-GB" sz="3200" dirty="0"/>
          </a:p>
          <a:p>
            <a:endParaRPr lang="en-GB" sz="3200" dirty="0"/>
          </a:p>
          <a:p>
            <a:endParaRPr lang="en-GB" sz="3200" dirty="0"/>
          </a:p>
        </p:txBody>
      </p:sp>
      <p:pic>
        <p:nvPicPr>
          <p:cNvPr id="4" name="Picture 2" descr="Horsell C of E Junior School - Wo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5013176"/>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83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a:t>Meet the Year 5 Team</a:t>
            </a:r>
          </a:p>
        </p:txBody>
      </p:sp>
      <p:sp>
        <p:nvSpPr>
          <p:cNvPr id="3" name="Subtitle 2"/>
          <p:cNvSpPr>
            <a:spLocks noGrp="1"/>
          </p:cNvSpPr>
          <p:nvPr>
            <p:ph type="subTitle" idx="1"/>
          </p:nvPr>
        </p:nvSpPr>
        <p:spPr/>
        <p:txBody>
          <a:bodyPr>
            <a:normAutofit/>
          </a:bodyPr>
          <a:lstStyle/>
          <a:p>
            <a:endParaRPr lang="en-GB" sz="2400" dirty="0"/>
          </a:p>
        </p:txBody>
      </p:sp>
      <p:pic>
        <p:nvPicPr>
          <p:cNvPr id="4" name="Picture 2" descr="Horsell C of E Junior School - Wo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9969" y="1052736"/>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074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sz="4400" u="sng" dirty="0"/>
              <a:t>The Team</a:t>
            </a:r>
          </a:p>
        </p:txBody>
      </p:sp>
      <p:sp>
        <p:nvSpPr>
          <p:cNvPr id="2" name="Content Placeholder 1"/>
          <p:cNvSpPr>
            <a:spLocks noGrp="1"/>
          </p:cNvSpPr>
          <p:nvPr>
            <p:ph idx="1"/>
          </p:nvPr>
        </p:nvSpPr>
        <p:spPr>
          <a:xfrm>
            <a:off x="539552" y="1556792"/>
            <a:ext cx="8604448" cy="4104456"/>
          </a:xfrm>
        </p:spPr>
        <p:txBody>
          <a:bodyPr>
            <a:normAutofit fontScale="92500" lnSpcReduction="10000"/>
          </a:bodyPr>
          <a:lstStyle/>
          <a:p>
            <a:r>
              <a:rPr lang="en-GB" sz="3200" dirty="0"/>
              <a:t>Beech 	Mrs. Mundell</a:t>
            </a:r>
          </a:p>
          <a:p>
            <a:r>
              <a:rPr lang="en-GB" sz="3200" dirty="0"/>
              <a:t>Cedar	       Mrs Page (Mon – Thurs) Phase leader  			y5/6</a:t>
            </a:r>
          </a:p>
          <a:p>
            <a:pPr marL="0" indent="0">
              <a:buNone/>
            </a:pPr>
            <a:r>
              <a:rPr lang="en-GB" sz="3200" dirty="0"/>
              <a:t>                     Mrs Hunt  – (Friday)</a:t>
            </a:r>
          </a:p>
          <a:p>
            <a:r>
              <a:rPr lang="en-GB" sz="3200" dirty="0"/>
              <a:t>Rowan  	Miss Cusdin</a:t>
            </a:r>
          </a:p>
          <a:p>
            <a:endParaRPr lang="en-US" sz="3200" dirty="0"/>
          </a:p>
          <a:p>
            <a:pPr marL="0" indent="0">
              <a:buNone/>
            </a:pPr>
            <a:r>
              <a:rPr lang="en-US" sz="3200" dirty="0"/>
              <a:t>In addition : </a:t>
            </a:r>
          </a:p>
          <a:p>
            <a:pPr marL="0" indent="0">
              <a:buNone/>
            </a:pPr>
            <a:r>
              <a:rPr lang="en-US" sz="3200" dirty="0" err="1"/>
              <a:t>Mrs</a:t>
            </a:r>
            <a:r>
              <a:rPr lang="en-US" sz="3200" dirty="0"/>
              <a:t> Hunt, </a:t>
            </a:r>
            <a:r>
              <a:rPr lang="en-US" sz="3200" dirty="0" err="1"/>
              <a:t>Mr</a:t>
            </a:r>
            <a:r>
              <a:rPr lang="en-US" sz="3200" dirty="0"/>
              <a:t> Coles, </a:t>
            </a:r>
            <a:r>
              <a:rPr lang="en-US" sz="3200" dirty="0" err="1"/>
              <a:t>Mrs</a:t>
            </a:r>
            <a:r>
              <a:rPr lang="en-US" sz="3200" dirty="0"/>
              <a:t> Dhina. </a:t>
            </a:r>
            <a:endParaRPr lang="en-GB" sz="3200" dirty="0"/>
          </a:p>
          <a:p>
            <a:endParaRPr lang="en-GB" sz="3200" dirty="0"/>
          </a:p>
          <a:p>
            <a:pPr marL="0" indent="0">
              <a:buNone/>
            </a:pPr>
            <a:endParaRPr lang="en-GB" sz="3200" dirty="0"/>
          </a:p>
          <a:p>
            <a:endParaRPr lang="en-GB" sz="3200" dirty="0"/>
          </a:p>
          <a:p>
            <a:pPr marL="45720" indent="0">
              <a:buNone/>
            </a:pPr>
            <a:endParaRPr lang="en-GB" sz="3200" dirty="0"/>
          </a:p>
          <a:p>
            <a:endParaRPr lang="en-GB" sz="3200" dirty="0"/>
          </a:p>
          <a:p>
            <a:endParaRPr lang="en-GB" sz="3200" dirty="0"/>
          </a:p>
        </p:txBody>
      </p:sp>
      <p:pic>
        <p:nvPicPr>
          <p:cNvPr id="4" name="Picture 2" descr="Horsell C of E Junior School - Wo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5013176"/>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332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C97CDFD-4CAC-4878-95E3-994BD64163D8}"/>
              </a:ext>
            </a:extLst>
          </p:cNvPr>
          <p:cNvSpPr/>
          <p:nvPr/>
        </p:nvSpPr>
        <p:spPr>
          <a:xfrm>
            <a:off x="755576" y="332656"/>
            <a:ext cx="8208912" cy="769441"/>
          </a:xfrm>
          <a:prstGeom prst="rect">
            <a:avLst/>
          </a:prstGeom>
        </p:spPr>
        <p:txBody>
          <a:bodyPr wrap="square">
            <a:spAutoFit/>
          </a:bodyPr>
          <a:lstStyle/>
          <a:p>
            <a:r>
              <a:rPr lang="en-GB" sz="4400" dirty="0">
                <a:solidFill>
                  <a:srgbClr val="002060"/>
                </a:solidFill>
              </a:rPr>
              <a:t>How is year 5 different to year 4?</a:t>
            </a:r>
          </a:p>
        </p:txBody>
      </p:sp>
      <p:sp>
        <p:nvSpPr>
          <p:cNvPr id="5" name="Rectangle 4">
            <a:extLst>
              <a:ext uri="{FF2B5EF4-FFF2-40B4-BE49-F238E27FC236}">
                <a16:creationId xmlns:a16="http://schemas.microsoft.com/office/drawing/2014/main" id="{38D72B52-E03A-423D-9595-0BDBFBC39E12}"/>
              </a:ext>
            </a:extLst>
          </p:cNvPr>
          <p:cNvSpPr/>
          <p:nvPr/>
        </p:nvSpPr>
        <p:spPr>
          <a:xfrm>
            <a:off x="755576" y="1412776"/>
            <a:ext cx="7632848" cy="2160591"/>
          </a:xfrm>
          <a:prstGeom prst="rect">
            <a:avLst/>
          </a:prstGeom>
        </p:spPr>
        <p:txBody>
          <a:bodyPr wrap="square">
            <a:spAutoFit/>
          </a:bodyPr>
          <a:lstStyle/>
          <a:p>
            <a:pPr marL="457200" indent="-457200">
              <a:lnSpc>
                <a:spcPct val="80000"/>
              </a:lnSpc>
              <a:buFont typeface="Arial" panose="020B0604020202020204" pitchFamily="34" charset="0"/>
              <a:buChar char="•"/>
              <a:defRPr/>
            </a:pPr>
            <a:r>
              <a:rPr lang="en-US" sz="2800" dirty="0">
                <a:solidFill>
                  <a:srgbClr val="002060"/>
                </a:solidFill>
              </a:rPr>
              <a:t>Greater independence and taking responsibility for their learning</a:t>
            </a:r>
          </a:p>
          <a:p>
            <a:pPr marL="457200" indent="-457200">
              <a:lnSpc>
                <a:spcPct val="80000"/>
              </a:lnSpc>
              <a:buFont typeface="Arial" panose="020B0604020202020204" pitchFamily="34" charset="0"/>
              <a:buChar char="•"/>
              <a:defRPr/>
            </a:pPr>
            <a:r>
              <a:rPr lang="en-US" sz="2800" dirty="0">
                <a:solidFill>
                  <a:srgbClr val="002060"/>
                </a:solidFill>
              </a:rPr>
              <a:t>Taking on roles with responsibility within school</a:t>
            </a:r>
          </a:p>
          <a:p>
            <a:pPr marL="457200" indent="-457200">
              <a:lnSpc>
                <a:spcPct val="80000"/>
              </a:lnSpc>
              <a:buFont typeface="Arial" panose="020B0604020202020204" pitchFamily="34" charset="0"/>
              <a:buChar char="•"/>
              <a:defRPr/>
            </a:pPr>
            <a:r>
              <a:rPr lang="en-US" sz="2800" dirty="0">
                <a:solidFill>
                  <a:srgbClr val="002060"/>
                </a:solidFill>
              </a:rPr>
              <a:t>B</a:t>
            </a:r>
            <a:r>
              <a:rPr lang="en-GB" sz="2800" dirty="0">
                <a:solidFill>
                  <a:srgbClr val="002060"/>
                </a:solidFill>
              </a:rPr>
              <a:t>eing able to voice an opinion eloquently and with reasoning</a:t>
            </a:r>
            <a:endParaRPr lang="en-US" sz="2800" dirty="0">
              <a:solidFill>
                <a:srgbClr val="002060"/>
              </a:solidFill>
            </a:endParaRPr>
          </a:p>
        </p:txBody>
      </p:sp>
    </p:spTree>
    <p:extLst>
      <p:ext uri="{BB962C8B-B14F-4D97-AF65-F5344CB8AC3E}">
        <p14:creationId xmlns:p14="http://schemas.microsoft.com/office/powerpoint/2010/main" val="2947182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D1174-113C-4297-80A9-5845B3932FF2}"/>
              </a:ext>
            </a:extLst>
          </p:cNvPr>
          <p:cNvSpPr>
            <a:spLocks noGrp="1"/>
          </p:cNvSpPr>
          <p:nvPr>
            <p:ph type="title"/>
          </p:nvPr>
        </p:nvSpPr>
        <p:spPr>
          <a:xfrm>
            <a:off x="971550" y="162645"/>
            <a:ext cx="8172450" cy="1485900"/>
          </a:xfrm>
        </p:spPr>
        <p:txBody>
          <a:bodyPr/>
          <a:lstStyle/>
          <a:p>
            <a:r>
              <a:rPr lang="en-US" dirty="0"/>
              <a:t>I</a:t>
            </a:r>
            <a:r>
              <a:rPr lang="en-GB" dirty="0"/>
              <a:t>n year 5 we are aiming to be…</a:t>
            </a:r>
          </a:p>
        </p:txBody>
      </p:sp>
      <p:pic>
        <p:nvPicPr>
          <p:cNvPr id="4" name="Picture 2">
            <a:extLst>
              <a:ext uri="{FF2B5EF4-FFF2-40B4-BE49-F238E27FC236}">
                <a16:creationId xmlns:a16="http://schemas.microsoft.com/office/drawing/2014/main" id="{D3689968-0369-46CC-A83E-2A68451BCED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6148" y="1168387"/>
            <a:ext cx="1776413" cy="176847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3">
            <a:extLst>
              <a:ext uri="{FF2B5EF4-FFF2-40B4-BE49-F238E27FC236}">
                <a16:creationId xmlns:a16="http://schemas.microsoft.com/office/drawing/2014/main" id="{07A45971-58DD-49B4-8F69-6C027CC123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4941168"/>
            <a:ext cx="1762126" cy="175418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4">
            <a:extLst>
              <a:ext uri="{FF2B5EF4-FFF2-40B4-BE49-F238E27FC236}">
                <a16:creationId xmlns:a16="http://schemas.microsoft.com/office/drawing/2014/main" id="{24FA63E7-7EC2-4012-955C-3EEFB9A153D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6148" y="2996952"/>
            <a:ext cx="1833562" cy="18240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7C3200F6-D8A2-47B7-BF49-13FE209DECB6}"/>
              </a:ext>
            </a:extLst>
          </p:cNvPr>
          <p:cNvSpPr txBox="1"/>
          <p:nvPr/>
        </p:nvSpPr>
        <p:spPr>
          <a:xfrm>
            <a:off x="2546368" y="1614862"/>
            <a:ext cx="2297680" cy="707886"/>
          </a:xfrm>
          <a:prstGeom prst="rect">
            <a:avLst/>
          </a:prstGeom>
          <a:noFill/>
        </p:spPr>
        <p:txBody>
          <a:bodyPr wrap="none" rtlCol="0">
            <a:spAutoFit/>
          </a:bodyPr>
          <a:lstStyle/>
          <a:p>
            <a:r>
              <a:rPr lang="en-GB" sz="4000" dirty="0">
                <a:solidFill>
                  <a:schemeClr val="tx2"/>
                </a:solidFill>
              </a:rPr>
              <a:t>Articulate</a:t>
            </a:r>
            <a:r>
              <a:rPr lang="en-GB" dirty="0"/>
              <a:t> </a:t>
            </a:r>
          </a:p>
        </p:txBody>
      </p:sp>
      <p:sp>
        <p:nvSpPr>
          <p:cNvPr id="8" name="TextBox 7">
            <a:extLst>
              <a:ext uri="{FF2B5EF4-FFF2-40B4-BE49-F238E27FC236}">
                <a16:creationId xmlns:a16="http://schemas.microsoft.com/office/drawing/2014/main" id="{F18C159B-C8E0-4CAC-A3F3-0431FCE65E92}"/>
              </a:ext>
            </a:extLst>
          </p:cNvPr>
          <p:cNvSpPr txBox="1"/>
          <p:nvPr/>
        </p:nvSpPr>
        <p:spPr>
          <a:xfrm>
            <a:off x="2699792" y="3555027"/>
            <a:ext cx="1412246" cy="707886"/>
          </a:xfrm>
          <a:prstGeom prst="rect">
            <a:avLst/>
          </a:prstGeom>
          <a:noFill/>
        </p:spPr>
        <p:txBody>
          <a:bodyPr wrap="none" rtlCol="0">
            <a:spAutoFit/>
          </a:bodyPr>
          <a:lstStyle/>
          <a:p>
            <a:r>
              <a:rPr lang="en-GB" sz="4000" dirty="0">
                <a:solidFill>
                  <a:schemeClr val="tx2"/>
                </a:solidFill>
              </a:rPr>
              <a:t>Brave</a:t>
            </a:r>
            <a:endParaRPr lang="en-GB" dirty="0">
              <a:solidFill>
                <a:schemeClr val="tx2"/>
              </a:solidFill>
            </a:endParaRPr>
          </a:p>
        </p:txBody>
      </p:sp>
      <p:sp>
        <p:nvSpPr>
          <p:cNvPr id="9" name="TextBox 8">
            <a:extLst>
              <a:ext uri="{FF2B5EF4-FFF2-40B4-BE49-F238E27FC236}">
                <a16:creationId xmlns:a16="http://schemas.microsoft.com/office/drawing/2014/main" id="{AC7E24A6-788F-41F0-9935-A01AC9219DF4}"/>
              </a:ext>
            </a:extLst>
          </p:cNvPr>
          <p:cNvSpPr txBox="1"/>
          <p:nvPr/>
        </p:nvSpPr>
        <p:spPr>
          <a:xfrm>
            <a:off x="2699792" y="5495095"/>
            <a:ext cx="2723246" cy="646331"/>
          </a:xfrm>
          <a:prstGeom prst="rect">
            <a:avLst/>
          </a:prstGeom>
          <a:noFill/>
        </p:spPr>
        <p:txBody>
          <a:bodyPr wrap="none" rtlCol="0">
            <a:spAutoFit/>
          </a:bodyPr>
          <a:lstStyle/>
          <a:p>
            <a:r>
              <a:rPr lang="en-GB" sz="3600" dirty="0">
                <a:solidFill>
                  <a:schemeClr val="tx2"/>
                </a:solidFill>
              </a:rPr>
              <a:t>Collaborative</a:t>
            </a:r>
            <a:endParaRPr lang="en-GB" dirty="0">
              <a:solidFill>
                <a:schemeClr val="tx2"/>
              </a:solidFill>
            </a:endParaRPr>
          </a:p>
        </p:txBody>
      </p:sp>
      <p:pic>
        <p:nvPicPr>
          <p:cNvPr id="2050" name="Picture 2" descr="Ready Respectful Safe Poster | Teaching Resources">
            <a:extLst>
              <a:ext uri="{FF2B5EF4-FFF2-40B4-BE49-F238E27FC236}">
                <a16:creationId xmlns:a16="http://schemas.microsoft.com/office/drawing/2014/main" id="{A92424BF-2644-49D2-8F36-7CA6A1C24D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2120" y="1336420"/>
            <a:ext cx="336232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6882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altLang="en-US" sz="6000" b="1" dirty="0">
                <a:latin typeface="Arial" panose="020B0604020202020204" pitchFamily="34" charset="0"/>
                <a:ea typeface="ＭＳ Ｐゴシック" panose="020B0600070205080204" pitchFamily="34" charset="-128"/>
                <a:cs typeface="Arial" panose="020B0604020202020204" pitchFamily="34" charset="0"/>
              </a:rPr>
              <a:t>Communication</a:t>
            </a:r>
          </a:p>
        </p:txBody>
      </p:sp>
      <p:sp>
        <p:nvSpPr>
          <p:cNvPr id="2" name="Content Placeholder 1">
            <a:extLst>
              <a:ext uri="{FF2B5EF4-FFF2-40B4-BE49-F238E27FC236}">
                <a16:creationId xmlns:a16="http://schemas.microsoft.com/office/drawing/2014/main" id="{0B0266A4-70D7-4E1C-A16A-C3B87DDD7740}"/>
              </a:ext>
            </a:extLst>
          </p:cNvPr>
          <p:cNvSpPr>
            <a:spLocks noGrp="1"/>
          </p:cNvSpPr>
          <p:nvPr>
            <p:ph idx="1"/>
          </p:nvPr>
        </p:nvSpPr>
        <p:spPr>
          <a:xfrm>
            <a:off x="683569" y="1710770"/>
            <a:ext cx="8281044" cy="4886582"/>
          </a:xfrm>
        </p:spPr>
        <p:txBody>
          <a:bodyPr>
            <a:normAutofit fontScale="85000" lnSpcReduction="20000"/>
          </a:bodyPr>
          <a:lstStyle/>
          <a:p>
            <a:pPr>
              <a:spcBef>
                <a:spcPct val="0"/>
              </a:spcBef>
              <a:buNone/>
            </a:pPr>
            <a:r>
              <a:rPr lang="en-GB" altLang="en-US" dirty="0">
                <a:latin typeface="Arial" panose="020B0604020202020204" pitchFamily="34" charset="0"/>
              </a:rPr>
              <a:t>If you have any worries or queries please feel free to e-mail or phone us about these and we will get back to you. You can also put a note in the HSO for your child to show us.</a:t>
            </a:r>
          </a:p>
          <a:p>
            <a:pPr>
              <a:spcBef>
                <a:spcPct val="0"/>
              </a:spcBef>
              <a:buNone/>
            </a:pPr>
            <a:endParaRPr lang="en-GB" altLang="en-US" dirty="0">
              <a:latin typeface="Arial" panose="020B0604020202020204" pitchFamily="34" charset="0"/>
            </a:endParaRPr>
          </a:p>
          <a:p>
            <a:pPr>
              <a:spcBef>
                <a:spcPct val="0"/>
              </a:spcBef>
              <a:buNone/>
            </a:pPr>
            <a:r>
              <a:rPr lang="en-GB" altLang="en-US" dirty="0">
                <a:latin typeface="Arial" panose="020B0604020202020204" pitchFamily="34" charset="0"/>
              </a:rPr>
              <a:t>Medical appointments and absences need to be communicated to the office.</a:t>
            </a:r>
          </a:p>
          <a:p>
            <a:pPr>
              <a:spcBef>
                <a:spcPct val="0"/>
              </a:spcBef>
              <a:buNone/>
            </a:pPr>
            <a:r>
              <a:rPr lang="en-GB" altLang="en-US" dirty="0">
                <a:latin typeface="Arial" panose="020B0604020202020204" pitchFamily="34" charset="0"/>
              </a:rPr>
              <a:t>If you email us, we will try our best to reply as soon as possible. This will be within 2 working days.</a:t>
            </a:r>
          </a:p>
          <a:p>
            <a:pPr>
              <a:spcBef>
                <a:spcPct val="0"/>
              </a:spcBef>
              <a:buNone/>
            </a:pPr>
            <a:endParaRPr lang="en-GB" altLang="en-US" dirty="0">
              <a:latin typeface="Arial" panose="020B0604020202020204" pitchFamily="34" charset="0"/>
            </a:endParaRPr>
          </a:p>
          <a:p>
            <a:pPr>
              <a:spcBef>
                <a:spcPct val="0"/>
              </a:spcBef>
              <a:buNone/>
            </a:pPr>
            <a:r>
              <a:rPr lang="en-GB" altLang="en-US" dirty="0">
                <a:latin typeface="Arial" panose="020B0604020202020204" pitchFamily="34" charset="0"/>
              </a:rPr>
              <a:t>Please do not leave any concerns until parent’s evening. It is always best to try to sort out any issues with the class teacher in the first instance. If you would like to take a concern further after this, please contact the year leader. Should you have a SEN concern, please contact the class teacher who will liaise with the SENCO.</a:t>
            </a:r>
          </a:p>
          <a:p>
            <a:pPr>
              <a:spcBef>
                <a:spcPct val="0"/>
              </a:spcBef>
              <a:buNone/>
            </a:pPr>
            <a:endParaRPr lang="en-GB" altLang="en-US" dirty="0">
              <a:latin typeface="Arial" panose="020B0604020202020204" pitchFamily="34" charset="0"/>
            </a:endParaRPr>
          </a:p>
          <a:p>
            <a:pPr>
              <a:lnSpc>
                <a:spcPct val="90000"/>
              </a:lnSpc>
              <a:buNone/>
            </a:pPr>
            <a:r>
              <a:rPr lang="en-GB" altLang="en-US" dirty="0">
                <a:latin typeface="Arial" panose="020B0604020202020204" pitchFamily="34" charset="0"/>
              </a:rPr>
              <a:t>Letters, including the newsletter, will be issued on a Thursday.  You will receive a newsletter every half term from the year group team which will include news specifically related to upper school..</a:t>
            </a:r>
          </a:p>
          <a:p>
            <a:pPr>
              <a:lnSpc>
                <a:spcPct val="90000"/>
              </a:lnSpc>
              <a:buNone/>
            </a:pPr>
            <a:endParaRPr lang="en-GB" altLang="en-US" dirty="0">
              <a:latin typeface="Arial" panose="020B0604020202020204" pitchFamily="34" charset="0"/>
            </a:endParaRPr>
          </a:p>
          <a:p>
            <a:pPr>
              <a:spcBef>
                <a:spcPct val="0"/>
              </a:spcBef>
              <a:buFontTx/>
              <a:buNone/>
            </a:pPr>
            <a:r>
              <a:rPr lang="en-GB" altLang="en-US" dirty="0">
                <a:solidFill>
                  <a:prstClr val="black"/>
                </a:solidFill>
                <a:latin typeface="Arial" panose="020B0604020202020204" pitchFamily="34" charset="0"/>
              </a:rPr>
              <a:t>If your child is ill, please phone school or use the Study bugs app, as we will chase up absenteeism on the first morning. </a:t>
            </a:r>
          </a:p>
          <a:p>
            <a:endParaRPr lang="en-GB" dirty="0"/>
          </a:p>
        </p:txBody>
      </p:sp>
      <p:sp>
        <p:nvSpPr>
          <p:cNvPr id="11267" name="TextBox 3"/>
          <p:cNvSpPr txBox="1">
            <a:spLocks noChangeArrowheads="1"/>
          </p:cNvSpPr>
          <p:nvPr/>
        </p:nvSpPr>
        <p:spPr bwMode="auto">
          <a:xfrm>
            <a:off x="683568" y="1341438"/>
            <a:ext cx="82810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spcBef>
                <a:spcPct val="0"/>
              </a:spcBef>
              <a:buFontTx/>
              <a:buNone/>
            </a:pPr>
            <a:r>
              <a:rPr lang="en-GB" altLang="en-US" sz="1800" dirty="0">
                <a:solidFill>
                  <a:prstClr val="black"/>
                </a:solidFill>
                <a:latin typeface="Arial" panose="020B0604020202020204" pitchFamily="34" charset="0"/>
                <a:cs typeface="+mn-cs"/>
              </a:rPr>
              <a:t> </a:t>
            </a:r>
            <a:endParaRPr lang="en-GB" altLang="en-US" sz="1800" dirty="0">
              <a:solidFill>
                <a:prstClr val="black"/>
              </a:solidFill>
              <a:cs typeface="+mn-cs"/>
            </a:endParaRPr>
          </a:p>
        </p:txBody>
      </p:sp>
    </p:spTree>
    <p:extLst>
      <p:ext uri="{BB962C8B-B14F-4D97-AF65-F5344CB8AC3E}">
        <p14:creationId xmlns:p14="http://schemas.microsoft.com/office/powerpoint/2010/main" val="3915031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827584" y="260648"/>
            <a:ext cx="7704856" cy="1485900"/>
          </a:xfrm>
        </p:spPr>
        <p:txBody>
          <a:bodyPr/>
          <a:lstStyle/>
          <a:p>
            <a:pPr eaLnBrk="1" hangingPunct="1">
              <a:defRPr/>
            </a:pPr>
            <a:r>
              <a:rPr lang="en-GB" sz="4400" u="sng" dirty="0"/>
              <a:t>Home - school communication</a:t>
            </a:r>
            <a:endParaRPr lang="en-US" sz="4400" u="sng" dirty="0"/>
          </a:p>
        </p:txBody>
      </p:sp>
      <p:sp>
        <p:nvSpPr>
          <p:cNvPr id="15363" name="Rectangle 3"/>
          <p:cNvSpPr>
            <a:spLocks noGrp="1" noChangeArrowheads="1"/>
          </p:cNvSpPr>
          <p:nvPr>
            <p:ph idx="1"/>
          </p:nvPr>
        </p:nvSpPr>
        <p:spPr>
          <a:xfrm>
            <a:off x="827584" y="1268760"/>
            <a:ext cx="7632848" cy="4473515"/>
          </a:xfrm>
        </p:spPr>
        <p:txBody>
          <a:bodyPr>
            <a:normAutofit fontScale="92500" lnSpcReduction="10000"/>
          </a:bodyPr>
          <a:lstStyle/>
          <a:p>
            <a:pPr eaLnBrk="1" hangingPunct="1">
              <a:lnSpc>
                <a:spcPct val="80000"/>
              </a:lnSpc>
              <a:defRPr/>
            </a:pPr>
            <a:r>
              <a:rPr lang="en-GB" sz="2800" dirty="0"/>
              <a:t>Home School Organiser (HSO)</a:t>
            </a:r>
          </a:p>
          <a:p>
            <a:pPr eaLnBrk="1" hangingPunct="1">
              <a:lnSpc>
                <a:spcPct val="80000"/>
              </a:lnSpc>
              <a:defRPr/>
            </a:pPr>
            <a:r>
              <a:rPr lang="en-GB" sz="2800" dirty="0"/>
              <a:t>Email – staff have 2 working days to respond</a:t>
            </a:r>
          </a:p>
          <a:p>
            <a:pPr eaLnBrk="1" hangingPunct="1">
              <a:lnSpc>
                <a:spcPct val="80000"/>
              </a:lnSpc>
              <a:defRPr/>
            </a:pPr>
            <a:endParaRPr lang="en-GB" sz="2800" dirty="0"/>
          </a:p>
          <a:p>
            <a:pPr marL="514350" indent="-514350">
              <a:buFont typeface="+mj-lt"/>
              <a:buAutoNum type="arabicPeriod"/>
            </a:pPr>
            <a:r>
              <a:rPr lang="en-GB" sz="3000" dirty="0"/>
              <a:t>Class Teacher - </a:t>
            </a:r>
            <a:r>
              <a:rPr lang="en-GB" sz="2200" dirty="0"/>
              <a:t>Please always contact your class teacher first with any concerns or queries.</a:t>
            </a:r>
          </a:p>
          <a:p>
            <a:pPr marL="514350" indent="-514350">
              <a:buFont typeface="+mj-lt"/>
              <a:buAutoNum type="arabicPeriod"/>
            </a:pPr>
            <a:r>
              <a:rPr lang="en-US" sz="3000" dirty="0"/>
              <a:t>P</a:t>
            </a:r>
            <a:r>
              <a:rPr lang="en-GB" sz="3000" dirty="0" err="1"/>
              <a:t>hase</a:t>
            </a:r>
            <a:r>
              <a:rPr lang="en-GB" sz="3000" dirty="0"/>
              <a:t> leader</a:t>
            </a:r>
          </a:p>
          <a:p>
            <a:pPr marL="514350" indent="-514350">
              <a:buFont typeface="+mj-lt"/>
              <a:buAutoNum type="arabicPeriod"/>
            </a:pPr>
            <a:r>
              <a:rPr lang="en-GB" sz="3000" dirty="0"/>
              <a:t>Deputy Head </a:t>
            </a:r>
          </a:p>
          <a:p>
            <a:pPr marL="514350" indent="-514350">
              <a:buFont typeface="+mj-lt"/>
              <a:buAutoNum type="arabicPeriod"/>
            </a:pPr>
            <a:r>
              <a:rPr lang="en-GB" sz="3000" dirty="0"/>
              <a:t>Assistant Head/</a:t>
            </a:r>
            <a:r>
              <a:rPr lang="en-GB" sz="3000" dirty="0" err="1"/>
              <a:t>Senco</a:t>
            </a:r>
            <a:r>
              <a:rPr lang="en-GB" sz="3000" dirty="0"/>
              <a:t> </a:t>
            </a:r>
            <a:r>
              <a:rPr lang="en-GB" sz="2200" dirty="0"/>
              <a:t>(SEN Surgeries book through Mrs. Khan in the Office)</a:t>
            </a:r>
          </a:p>
          <a:p>
            <a:pPr marL="514350" indent="-514350">
              <a:buFont typeface="+mj-lt"/>
              <a:buAutoNum type="arabicPeriod"/>
            </a:pPr>
            <a:r>
              <a:rPr lang="en-GB" sz="3000" dirty="0"/>
              <a:t>Headteacher </a:t>
            </a:r>
            <a:r>
              <a:rPr lang="en-GB" sz="2200" dirty="0"/>
              <a:t>(Please do not contact Mrs Wand directly.)</a:t>
            </a:r>
          </a:p>
          <a:p>
            <a:pPr eaLnBrk="1" hangingPunct="1">
              <a:lnSpc>
                <a:spcPct val="80000"/>
              </a:lnSpc>
              <a:defRPr/>
            </a:pPr>
            <a:endParaRPr lang="en-GB" sz="2800" dirty="0"/>
          </a:p>
          <a:p>
            <a:pPr eaLnBrk="1" hangingPunct="1">
              <a:lnSpc>
                <a:spcPct val="80000"/>
              </a:lnSpc>
              <a:defRPr/>
            </a:pPr>
            <a:endParaRPr lang="en-GB" sz="2800" dirty="0"/>
          </a:p>
          <a:p>
            <a:pPr eaLnBrk="1" hangingPunct="1">
              <a:lnSpc>
                <a:spcPct val="80000"/>
              </a:lnSpc>
              <a:buFont typeface="Wingdings" panose="05000000000000000000" pitchFamily="2" charset="2"/>
              <a:buNone/>
              <a:defRPr/>
            </a:pPr>
            <a:endParaRPr lang="en-GB" sz="2800" dirty="0"/>
          </a:p>
          <a:p>
            <a:pPr eaLnBrk="1" hangingPunct="1">
              <a:lnSpc>
                <a:spcPct val="80000"/>
              </a:lnSpc>
              <a:buFont typeface="Wingdings" panose="05000000000000000000" pitchFamily="2" charset="2"/>
              <a:buNone/>
              <a:defRPr/>
            </a:pPr>
            <a:endParaRPr lang="en-GB" sz="2400" dirty="0"/>
          </a:p>
          <a:p>
            <a:pPr eaLnBrk="1" hangingPunct="1">
              <a:lnSpc>
                <a:spcPct val="80000"/>
              </a:lnSpc>
              <a:buFont typeface="Wingdings" panose="05000000000000000000" pitchFamily="2" charset="2"/>
              <a:buNone/>
              <a:defRPr/>
            </a:pPr>
            <a:endParaRPr lang="en-US" sz="2400" dirty="0"/>
          </a:p>
        </p:txBody>
      </p:sp>
      <p:pic>
        <p:nvPicPr>
          <p:cNvPr id="4" name="Picture 2" descr="Horsell C of E Junior School - Wo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5013176"/>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943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59113" y="2565400"/>
            <a:ext cx="2819400" cy="1143000"/>
          </a:xfrm>
        </p:spPr>
        <p:txBody>
          <a:bodyPr>
            <a:normAutofit fontScale="90000"/>
          </a:bodyPr>
          <a:lstStyle/>
          <a:p>
            <a:pPr eaLnBrk="1" hangingPunct="1"/>
            <a:r>
              <a:rPr lang="en-GB" altLang="en-US" sz="4000" dirty="0">
                <a:ea typeface="ＭＳ Ｐゴシック" panose="020B0600070205080204" pitchFamily="34" charset="-128"/>
              </a:rPr>
              <a:t>Year 5 </a:t>
            </a:r>
            <a:br>
              <a:rPr lang="en-GB" altLang="en-US" sz="4000" dirty="0">
                <a:ea typeface="ＭＳ Ｐゴシック" panose="020B0600070205080204" pitchFamily="34" charset="-128"/>
              </a:rPr>
            </a:br>
            <a:r>
              <a:rPr lang="en-GB" altLang="en-US" sz="4000" dirty="0">
                <a:ea typeface="ＭＳ Ｐゴシック" panose="020B0600070205080204" pitchFamily="34" charset="-128"/>
              </a:rPr>
              <a:t>Curriculum</a:t>
            </a:r>
            <a:endParaRPr lang="en-US" altLang="en-US" sz="4000" dirty="0">
              <a:ea typeface="ＭＳ Ｐゴシック" panose="020B0600070205080204" pitchFamily="34" charset="-128"/>
            </a:endParaRPr>
          </a:p>
        </p:txBody>
      </p:sp>
      <p:sp>
        <p:nvSpPr>
          <p:cNvPr id="9219" name="Rectangle 4"/>
          <p:cNvSpPr>
            <a:spLocks noChangeArrowheads="1"/>
          </p:cNvSpPr>
          <p:nvPr/>
        </p:nvSpPr>
        <p:spPr bwMode="auto">
          <a:xfrm>
            <a:off x="3162300" y="85725"/>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dirty="0">
                <a:solidFill>
                  <a:schemeClr val="tx2"/>
                </a:solidFill>
                <a:latin typeface="Arial" panose="020B0604020202020204" pitchFamily="34" charset="0"/>
                <a:cs typeface="Arial" panose="020B0604020202020204" pitchFamily="34" charset="0"/>
              </a:rPr>
              <a:t>English</a:t>
            </a:r>
          </a:p>
          <a:p>
            <a:pPr algn="ctr" eaLnBrk="1" hangingPunct="1">
              <a:spcBef>
                <a:spcPct val="0"/>
              </a:spcBef>
              <a:buFontTx/>
              <a:buNone/>
            </a:pPr>
            <a:r>
              <a:rPr lang="en-US" altLang="en-US" sz="1600" dirty="0">
                <a:solidFill>
                  <a:schemeClr val="tx2"/>
                </a:solidFill>
                <a:latin typeface="Arial" panose="020B0604020202020204" pitchFamily="34" charset="0"/>
              </a:rPr>
              <a:t>(</a:t>
            </a:r>
            <a:r>
              <a:rPr lang="en-GB" altLang="en-US" sz="1600" dirty="0">
                <a:solidFill>
                  <a:schemeClr val="tx2"/>
                </a:solidFill>
                <a:latin typeface="Arial" panose="020B0604020202020204" pitchFamily="34" charset="0"/>
              </a:rPr>
              <a:t>Reading, Writing, Spellings and Handwriting)</a:t>
            </a:r>
            <a:endParaRPr lang="en-US" altLang="en-US" sz="1400" dirty="0">
              <a:solidFill>
                <a:schemeClr val="tx2"/>
              </a:solidFill>
              <a:latin typeface="Arial" panose="020B0604020202020204" pitchFamily="34" charset="0"/>
              <a:cs typeface="Arial" panose="020B0604020202020204" pitchFamily="34" charset="0"/>
            </a:endParaRPr>
          </a:p>
        </p:txBody>
      </p:sp>
      <p:sp>
        <p:nvSpPr>
          <p:cNvPr id="9220" name="Rectangle 5"/>
          <p:cNvSpPr>
            <a:spLocks noChangeArrowheads="1"/>
          </p:cNvSpPr>
          <p:nvPr/>
        </p:nvSpPr>
        <p:spPr bwMode="auto">
          <a:xfrm>
            <a:off x="5501481" y="716870"/>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dirty="0">
                <a:solidFill>
                  <a:schemeClr val="tx2"/>
                </a:solidFill>
                <a:latin typeface="Arial" panose="020B0604020202020204" pitchFamily="34" charset="0"/>
                <a:cs typeface="Arial" panose="020B0604020202020204" pitchFamily="34" charset="0"/>
              </a:rPr>
              <a:t>Maths</a:t>
            </a:r>
            <a:endParaRPr lang="en-US" altLang="en-US" sz="4000" dirty="0">
              <a:solidFill>
                <a:schemeClr val="tx2"/>
              </a:solidFill>
              <a:latin typeface="Arial" panose="020B0604020202020204" pitchFamily="34" charset="0"/>
              <a:cs typeface="Arial" panose="020B0604020202020204" pitchFamily="34" charset="0"/>
            </a:endParaRPr>
          </a:p>
        </p:txBody>
      </p:sp>
      <p:sp>
        <p:nvSpPr>
          <p:cNvPr id="9221" name="Rectangle 6"/>
          <p:cNvSpPr>
            <a:spLocks noChangeArrowheads="1"/>
          </p:cNvSpPr>
          <p:nvPr/>
        </p:nvSpPr>
        <p:spPr bwMode="auto">
          <a:xfrm>
            <a:off x="684213" y="908050"/>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a:solidFill>
                  <a:schemeClr val="tx2"/>
                </a:solidFill>
                <a:latin typeface="Arial" panose="020B0604020202020204" pitchFamily="34" charset="0"/>
                <a:cs typeface="Arial" panose="020B0604020202020204" pitchFamily="34" charset="0"/>
              </a:rPr>
              <a:t>Science</a:t>
            </a:r>
            <a:endParaRPr lang="en-US" altLang="en-US" sz="4000">
              <a:solidFill>
                <a:schemeClr val="tx2"/>
              </a:solidFill>
              <a:latin typeface="Arial" panose="020B0604020202020204" pitchFamily="34" charset="0"/>
              <a:cs typeface="Arial" panose="020B0604020202020204" pitchFamily="34" charset="0"/>
            </a:endParaRPr>
          </a:p>
        </p:txBody>
      </p:sp>
      <p:sp>
        <p:nvSpPr>
          <p:cNvPr id="9222" name="Rectangle 7"/>
          <p:cNvSpPr>
            <a:spLocks noChangeArrowheads="1"/>
          </p:cNvSpPr>
          <p:nvPr/>
        </p:nvSpPr>
        <p:spPr bwMode="auto">
          <a:xfrm>
            <a:off x="250825" y="2492375"/>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dirty="0">
                <a:solidFill>
                  <a:schemeClr val="tx2"/>
                </a:solidFill>
                <a:latin typeface="Arial" panose="020B0604020202020204" pitchFamily="34" charset="0"/>
                <a:cs typeface="Arial" panose="020B0604020202020204" pitchFamily="34" charset="0"/>
              </a:rPr>
              <a:t>RE</a:t>
            </a:r>
            <a:endParaRPr lang="en-US" altLang="en-US" sz="4000" dirty="0">
              <a:solidFill>
                <a:schemeClr val="tx2"/>
              </a:solidFill>
              <a:latin typeface="Arial" panose="020B0604020202020204" pitchFamily="34" charset="0"/>
              <a:cs typeface="Arial" panose="020B0604020202020204" pitchFamily="34" charset="0"/>
            </a:endParaRPr>
          </a:p>
        </p:txBody>
      </p:sp>
      <p:sp>
        <p:nvSpPr>
          <p:cNvPr id="9223" name="Rectangle 8"/>
          <p:cNvSpPr>
            <a:spLocks noChangeArrowheads="1"/>
          </p:cNvSpPr>
          <p:nvPr/>
        </p:nvSpPr>
        <p:spPr bwMode="auto">
          <a:xfrm>
            <a:off x="3276600" y="5373688"/>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a:solidFill>
                  <a:schemeClr val="tx2"/>
                </a:solidFill>
                <a:latin typeface="Arial" panose="020B0604020202020204" pitchFamily="34" charset="0"/>
                <a:cs typeface="Arial" panose="020B0604020202020204" pitchFamily="34" charset="0"/>
              </a:rPr>
              <a:t>Computing</a:t>
            </a:r>
            <a:endParaRPr lang="en-US" altLang="en-US" sz="4000">
              <a:solidFill>
                <a:schemeClr val="tx2"/>
              </a:solidFill>
              <a:latin typeface="Arial" panose="020B0604020202020204" pitchFamily="34" charset="0"/>
              <a:cs typeface="Arial" panose="020B0604020202020204" pitchFamily="34" charset="0"/>
            </a:endParaRPr>
          </a:p>
        </p:txBody>
      </p:sp>
      <p:sp>
        <p:nvSpPr>
          <p:cNvPr id="9224" name="Rectangle 9"/>
          <p:cNvSpPr>
            <a:spLocks noChangeArrowheads="1"/>
          </p:cNvSpPr>
          <p:nvPr/>
        </p:nvSpPr>
        <p:spPr bwMode="auto">
          <a:xfrm>
            <a:off x="0" y="3716338"/>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a:solidFill>
                  <a:schemeClr val="tx2"/>
                </a:solidFill>
                <a:latin typeface="Arial" panose="020B0604020202020204" pitchFamily="34" charset="0"/>
                <a:cs typeface="Arial" panose="020B0604020202020204" pitchFamily="34" charset="0"/>
              </a:rPr>
              <a:t>PSHE</a:t>
            </a:r>
            <a:endParaRPr lang="en-US" altLang="en-US" sz="4000">
              <a:solidFill>
                <a:schemeClr val="tx2"/>
              </a:solidFill>
              <a:latin typeface="Arial" panose="020B0604020202020204" pitchFamily="34" charset="0"/>
              <a:cs typeface="Arial" panose="020B0604020202020204" pitchFamily="34" charset="0"/>
            </a:endParaRPr>
          </a:p>
        </p:txBody>
      </p:sp>
      <p:sp>
        <p:nvSpPr>
          <p:cNvPr id="9225" name="Rectangle 10"/>
          <p:cNvSpPr>
            <a:spLocks noChangeArrowheads="1"/>
          </p:cNvSpPr>
          <p:nvPr/>
        </p:nvSpPr>
        <p:spPr bwMode="auto">
          <a:xfrm>
            <a:off x="6430961" y="1720170"/>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dirty="0">
                <a:solidFill>
                  <a:schemeClr val="tx2"/>
                </a:solidFill>
                <a:latin typeface="Arial" panose="020B0604020202020204" pitchFamily="34" charset="0"/>
                <a:cs typeface="Arial" panose="020B0604020202020204" pitchFamily="34" charset="0"/>
              </a:rPr>
              <a:t>History/</a:t>
            </a:r>
            <a:br>
              <a:rPr lang="en-GB" altLang="en-US" sz="4000" dirty="0">
                <a:solidFill>
                  <a:schemeClr val="tx2"/>
                </a:solidFill>
                <a:latin typeface="Arial" panose="020B0604020202020204" pitchFamily="34" charset="0"/>
                <a:cs typeface="Arial" panose="020B0604020202020204" pitchFamily="34" charset="0"/>
              </a:rPr>
            </a:br>
            <a:r>
              <a:rPr lang="en-GB" altLang="en-US" sz="4000" dirty="0">
                <a:solidFill>
                  <a:schemeClr val="tx2"/>
                </a:solidFill>
                <a:latin typeface="Arial" panose="020B0604020202020204" pitchFamily="34" charset="0"/>
                <a:cs typeface="Arial" panose="020B0604020202020204" pitchFamily="34" charset="0"/>
              </a:rPr>
              <a:t>Geography</a:t>
            </a:r>
            <a:endParaRPr lang="en-US" altLang="en-US" sz="4000" dirty="0">
              <a:solidFill>
                <a:schemeClr val="tx2"/>
              </a:solidFill>
              <a:latin typeface="Arial" panose="020B0604020202020204" pitchFamily="34" charset="0"/>
              <a:cs typeface="Arial" panose="020B0604020202020204" pitchFamily="34" charset="0"/>
            </a:endParaRPr>
          </a:p>
        </p:txBody>
      </p:sp>
      <p:sp>
        <p:nvSpPr>
          <p:cNvPr id="9226" name="Rectangle 11"/>
          <p:cNvSpPr>
            <a:spLocks noChangeArrowheads="1"/>
          </p:cNvSpPr>
          <p:nvPr/>
        </p:nvSpPr>
        <p:spPr bwMode="auto">
          <a:xfrm>
            <a:off x="5219700" y="5084763"/>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a:solidFill>
                  <a:schemeClr val="tx2"/>
                </a:solidFill>
                <a:latin typeface="Arial" panose="020B0604020202020204" pitchFamily="34" charset="0"/>
                <a:cs typeface="Arial" panose="020B0604020202020204" pitchFamily="34" charset="0"/>
              </a:rPr>
              <a:t>PE</a:t>
            </a:r>
            <a:endParaRPr lang="en-US" altLang="en-US" sz="4000">
              <a:solidFill>
                <a:schemeClr val="tx2"/>
              </a:solidFill>
              <a:latin typeface="Arial" panose="020B0604020202020204" pitchFamily="34" charset="0"/>
              <a:cs typeface="Arial" panose="020B0604020202020204" pitchFamily="34" charset="0"/>
            </a:endParaRPr>
          </a:p>
        </p:txBody>
      </p:sp>
      <p:sp>
        <p:nvSpPr>
          <p:cNvPr id="9227" name="Rectangle 12"/>
          <p:cNvSpPr>
            <a:spLocks noChangeArrowheads="1"/>
          </p:cNvSpPr>
          <p:nvPr/>
        </p:nvSpPr>
        <p:spPr bwMode="auto">
          <a:xfrm>
            <a:off x="6011863" y="4005263"/>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dirty="0">
                <a:solidFill>
                  <a:schemeClr val="tx2"/>
                </a:solidFill>
                <a:latin typeface="Arial" panose="020B0604020202020204" pitchFamily="34" charset="0"/>
                <a:cs typeface="Arial" panose="020B0604020202020204" pitchFamily="34" charset="0"/>
              </a:rPr>
              <a:t>Music</a:t>
            </a:r>
            <a:endParaRPr lang="en-US" altLang="en-US" sz="4000" dirty="0">
              <a:solidFill>
                <a:schemeClr val="tx2"/>
              </a:solidFill>
              <a:latin typeface="Arial" panose="020B0604020202020204" pitchFamily="34" charset="0"/>
              <a:cs typeface="Arial" panose="020B0604020202020204" pitchFamily="34" charset="0"/>
            </a:endParaRPr>
          </a:p>
        </p:txBody>
      </p:sp>
      <p:sp>
        <p:nvSpPr>
          <p:cNvPr id="9228" name="Rectangle 13"/>
          <p:cNvSpPr>
            <a:spLocks noChangeArrowheads="1"/>
          </p:cNvSpPr>
          <p:nvPr/>
        </p:nvSpPr>
        <p:spPr bwMode="auto">
          <a:xfrm>
            <a:off x="827088" y="4941888"/>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a:solidFill>
                  <a:schemeClr val="tx2"/>
                </a:solidFill>
                <a:latin typeface="Arial" panose="020B0604020202020204" pitchFamily="34" charset="0"/>
                <a:cs typeface="Arial" panose="020B0604020202020204" pitchFamily="34" charset="0"/>
              </a:rPr>
              <a:t>Art/DT</a:t>
            </a:r>
            <a:endParaRPr lang="en-US" altLang="en-US" sz="4000">
              <a:solidFill>
                <a:schemeClr val="tx2"/>
              </a:solidFill>
              <a:latin typeface="Arial" panose="020B0604020202020204" pitchFamily="34" charset="0"/>
              <a:cs typeface="Arial" panose="020B0604020202020204" pitchFamily="34" charset="0"/>
            </a:endParaRPr>
          </a:p>
        </p:txBody>
      </p:sp>
      <p:sp>
        <p:nvSpPr>
          <p:cNvPr id="9229" name="Line 14"/>
          <p:cNvSpPr>
            <a:spLocks noChangeShapeType="1"/>
          </p:cNvSpPr>
          <p:nvPr/>
        </p:nvSpPr>
        <p:spPr bwMode="auto">
          <a:xfrm>
            <a:off x="4572000" y="3716338"/>
            <a:ext cx="0" cy="18002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30" name="Line 15"/>
          <p:cNvSpPr>
            <a:spLocks noChangeShapeType="1"/>
          </p:cNvSpPr>
          <p:nvPr/>
        </p:nvSpPr>
        <p:spPr bwMode="auto">
          <a:xfrm flipV="1">
            <a:off x="5651500" y="2669379"/>
            <a:ext cx="864716" cy="32782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31" name="Line 16"/>
          <p:cNvSpPr>
            <a:spLocks noChangeShapeType="1"/>
          </p:cNvSpPr>
          <p:nvPr/>
        </p:nvSpPr>
        <p:spPr bwMode="auto">
          <a:xfrm flipV="1">
            <a:off x="5399882" y="1709736"/>
            <a:ext cx="792162" cy="81518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32" name="Line 17"/>
          <p:cNvSpPr>
            <a:spLocks noChangeShapeType="1"/>
          </p:cNvSpPr>
          <p:nvPr/>
        </p:nvSpPr>
        <p:spPr bwMode="auto">
          <a:xfrm flipV="1">
            <a:off x="4572000" y="1196975"/>
            <a:ext cx="0" cy="12239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33" name="Line 18"/>
          <p:cNvSpPr>
            <a:spLocks noChangeShapeType="1"/>
          </p:cNvSpPr>
          <p:nvPr/>
        </p:nvSpPr>
        <p:spPr bwMode="auto">
          <a:xfrm flipH="1" flipV="1">
            <a:off x="2700338" y="1773238"/>
            <a:ext cx="792162" cy="71913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34" name="Line 19"/>
          <p:cNvSpPr>
            <a:spLocks noChangeShapeType="1"/>
          </p:cNvSpPr>
          <p:nvPr/>
        </p:nvSpPr>
        <p:spPr bwMode="auto">
          <a:xfrm flipH="1" flipV="1">
            <a:off x="2195513" y="3068638"/>
            <a:ext cx="1008062" cy="730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35" name="Line 20"/>
          <p:cNvSpPr>
            <a:spLocks noChangeShapeType="1"/>
          </p:cNvSpPr>
          <p:nvPr/>
        </p:nvSpPr>
        <p:spPr bwMode="auto">
          <a:xfrm flipH="1">
            <a:off x="2268538" y="3644900"/>
            <a:ext cx="1008062" cy="5048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36" name="Line 21"/>
          <p:cNvSpPr>
            <a:spLocks noChangeShapeType="1"/>
          </p:cNvSpPr>
          <p:nvPr/>
        </p:nvSpPr>
        <p:spPr bwMode="auto">
          <a:xfrm flipH="1">
            <a:off x="3059113" y="3789363"/>
            <a:ext cx="792162" cy="1295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37" name="Line 22"/>
          <p:cNvSpPr>
            <a:spLocks noChangeShapeType="1"/>
          </p:cNvSpPr>
          <p:nvPr/>
        </p:nvSpPr>
        <p:spPr bwMode="auto">
          <a:xfrm>
            <a:off x="5435600" y="3789363"/>
            <a:ext cx="865188" cy="14398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9238" name="Line 23"/>
          <p:cNvSpPr>
            <a:spLocks noChangeShapeType="1"/>
          </p:cNvSpPr>
          <p:nvPr/>
        </p:nvSpPr>
        <p:spPr bwMode="auto">
          <a:xfrm>
            <a:off x="5795963" y="3573463"/>
            <a:ext cx="1008062" cy="5762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4" name="Line 15">
            <a:extLst>
              <a:ext uri="{FF2B5EF4-FFF2-40B4-BE49-F238E27FC236}">
                <a16:creationId xmlns:a16="http://schemas.microsoft.com/office/drawing/2014/main" id="{1CFB445B-D78D-449D-BE11-06F307DE428A}"/>
              </a:ext>
            </a:extLst>
          </p:cNvPr>
          <p:cNvSpPr>
            <a:spLocks noChangeShapeType="1"/>
          </p:cNvSpPr>
          <p:nvPr/>
        </p:nvSpPr>
        <p:spPr bwMode="auto">
          <a:xfrm>
            <a:off x="5803899" y="3149599"/>
            <a:ext cx="1008061" cy="14537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5" name="Rectangle 12">
            <a:extLst>
              <a:ext uri="{FF2B5EF4-FFF2-40B4-BE49-F238E27FC236}">
                <a16:creationId xmlns:a16="http://schemas.microsoft.com/office/drawing/2014/main" id="{AFBD8520-B585-44E9-AB96-E522DD0D82E7}"/>
              </a:ext>
            </a:extLst>
          </p:cNvPr>
          <p:cNvSpPr>
            <a:spLocks noChangeArrowheads="1"/>
          </p:cNvSpPr>
          <p:nvPr/>
        </p:nvSpPr>
        <p:spPr bwMode="auto">
          <a:xfrm>
            <a:off x="6433199" y="2867933"/>
            <a:ext cx="2819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algn="ctr" eaLnBrk="1" hangingPunct="1">
              <a:spcBef>
                <a:spcPct val="0"/>
              </a:spcBef>
              <a:buFontTx/>
              <a:buNone/>
            </a:pPr>
            <a:r>
              <a:rPr lang="en-GB" altLang="en-US" sz="4000" dirty="0">
                <a:solidFill>
                  <a:schemeClr val="tx2"/>
                </a:solidFill>
                <a:latin typeface="Arial" panose="020B0604020202020204" pitchFamily="34" charset="0"/>
              </a:rPr>
              <a:t>French</a:t>
            </a:r>
            <a:endParaRPr lang="en-US" altLang="en-US" sz="4000" dirty="0">
              <a:solidFill>
                <a:schemeClr val="tx2"/>
              </a:solidFill>
              <a:latin typeface="Arial" panose="020B0604020202020204" pitchFamily="34" charset="0"/>
              <a:cs typeface="Arial" panose="020B0604020202020204" pitchFamily="34" charset="0"/>
            </a:endParaRPr>
          </a:p>
        </p:txBody>
      </p:sp>
      <p:pic>
        <p:nvPicPr>
          <p:cNvPr id="26" name="Picture 2" descr="Horsell C of E Junior School - Woking">
            <a:extLst>
              <a:ext uri="{FF2B5EF4-FFF2-40B4-BE49-F238E27FC236}">
                <a16:creationId xmlns:a16="http://schemas.microsoft.com/office/drawing/2014/main" id="{CF0F8DAB-347E-420C-8443-A8E3826BE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1181" y="5059292"/>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7404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71600" y="260648"/>
            <a:ext cx="7200900" cy="5400600"/>
          </a:xfrm>
        </p:spPr>
        <p:txBody>
          <a:bodyPr>
            <a:normAutofit fontScale="90000"/>
          </a:bodyPr>
          <a:lstStyle/>
          <a:p>
            <a:r>
              <a:rPr lang="en-GB" sz="3600" u="sng" dirty="0"/>
              <a:t>Year 5 Curriculum this term</a:t>
            </a:r>
            <a:br>
              <a:rPr lang="en-GB" sz="3600" u="sng" dirty="0"/>
            </a:br>
            <a:r>
              <a:rPr lang="en-GB" sz="3600" dirty="0"/>
              <a:t>Maths : place value</a:t>
            </a:r>
            <a:br>
              <a:rPr lang="en-GB" sz="3600" dirty="0"/>
            </a:br>
            <a:r>
              <a:rPr lang="en-GB" sz="3600" dirty="0"/>
              <a:t>		   +, -, x and ÷</a:t>
            </a:r>
            <a:br>
              <a:rPr lang="en-GB" sz="3600" dirty="0"/>
            </a:br>
            <a:r>
              <a:rPr lang="en-GB" sz="3600" dirty="0"/>
              <a:t>	        fractions</a:t>
            </a:r>
            <a:br>
              <a:rPr lang="en-GB" sz="3600" dirty="0"/>
            </a:br>
            <a:r>
              <a:rPr lang="en-GB" sz="3600" dirty="0"/>
              <a:t>English : narratives, biographies</a:t>
            </a:r>
            <a:br>
              <a:rPr lang="en-GB" sz="3600" dirty="0"/>
            </a:br>
            <a:r>
              <a:rPr lang="en-GB" sz="3600" dirty="0"/>
              <a:t>Science : properties of materials</a:t>
            </a:r>
            <a:br>
              <a:rPr lang="en-GB" sz="3600" dirty="0"/>
            </a:br>
            <a:r>
              <a:rPr lang="en-GB" sz="3600" dirty="0"/>
              <a:t>History : the life of Henry VIII</a:t>
            </a:r>
            <a:br>
              <a:rPr lang="en-GB" sz="3600" dirty="0"/>
            </a:br>
            <a:r>
              <a:rPr lang="en-GB" sz="3600" dirty="0"/>
              <a:t>Geography : deserts</a:t>
            </a:r>
            <a:br>
              <a:rPr lang="en-GB" sz="3600" dirty="0"/>
            </a:br>
            <a:r>
              <a:rPr lang="en-GB" sz="3600" dirty="0"/>
              <a:t>Art : portraits</a:t>
            </a:r>
            <a:br>
              <a:rPr lang="en-GB" sz="3600" dirty="0"/>
            </a:br>
            <a:r>
              <a:rPr lang="en-GB" sz="3600" dirty="0"/>
              <a:t>DT : Tudor houses</a:t>
            </a:r>
            <a:br>
              <a:rPr lang="en-GB" sz="3600" dirty="0"/>
            </a:br>
            <a:r>
              <a:rPr lang="en-GB" sz="3600" dirty="0"/>
              <a:t>Computing : systems and databases</a:t>
            </a:r>
            <a:endParaRPr lang="en-GB" sz="3600" u="sng" dirty="0"/>
          </a:p>
        </p:txBody>
      </p:sp>
      <p:pic>
        <p:nvPicPr>
          <p:cNvPr id="4" name="Picture 2" descr="Horsell C of E Junior School - Wo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5013176"/>
            <a:ext cx="2163676" cy="216367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32B9954-E5AB-4EFA-9C03-B0B300E96384}"/>
              </a:ext>
            </a:extLst>
          </p:cNvPr>
          <p:cNvPicPr>
            <a:picLocks noChangeAspect="1"/>
          </p:cNvPicPr>
          <p:nvPr/>
        </p:nvPicPr>
        <p:blipFill>
          <a:blip r:embed="rId4"/>
          <a:stretch>
            <a:fillRect/>
          </a:stretch>
        </p:blipFill>
        <p:spPr>
          <a:xfrm>
            <a:off x="7271487" y="3508815"/>
            <a:ext cx="1085182" cy="1085182"/>
          </a:xfrm>
          <a:prstGeom prst="rect">
            <a:avLst/>
          </a:prstGeom>
        </p:spPr>
      </p:pic>
      <p:pic>
        <p:nvPicPr>
          <p:cNvPr id="6" name="Picture 5">
            <a:extLst>
              <a:ext uri="{FF2B5EF4-FFF2-40B4-BE49-F238E27FC236}">
                <a16:creationId xmlns:a16="http://schemas.microsoft.com/office/drawing/2014/main" id="{C87642EA-3F70-44EB-808F-CB198185A2DD}"/>
              </a:ext>
            </a:extLst>
          </p:cNvPr>
          <p:cNvPicPr>
            <a:picLocks noChangeAspect="1"/>
          </p:cNvPicPr>
          <p:nvPr/>
        </p:nvPicPr>
        <p:blipFill>
          <a:blip r:embed="rId5"/>
          <a:stretch>
            <a:fillRect/>
          </a:stretch>
        </p:blipFill>
        <p:spPr>
          <a:xfrm>
            <a:off x="6699153" y="665426"/>
            <a:ext cx="1835055" cy="1219306"/>
          </a:xfrm>
          <a:prstGeom prst="rect">
            <a:avLst/>
          </a:prstGeom>
        </p:spPr>
      </p:pic>
      <p:sp>
        <p:nvSpPr>
          <p:cNvPr id="7" name="Rectangle 6">
            <a:extLst>
              <a:ext uri="{FF2B5EF4-FFF2-40B4-BE49-F238E27FC236}">
                <a16:creationId xmlns:a16="http://schemas.microsoft.com/office/drawing/2014/main" id="{39921395-2221-476C-9AF2-C4BB00AD6C38}"/>
              </a:ext>
            </a:extLst>
          </p:cNvPr>
          <p:cNvSpPr/>
          <p:nvPr/>
        </p:nvSpPr>
        <p:spPr>
          <a:xfrm>
            <a:off x="1003276" y="5338082"/>
            <a:ext cx="7892639" cy="369332"/>
          </a:xfrm>
          <a:prstGeom prst="rect">
            <a:avLst/>
          </a:prstGeom>
        </p:spPr>
        <p:txBody>
          <a:bodyPr wrap="square">
            <a:spAutoFit/>
          </a:bodyPr>
          <a:lstStyle/>
          <a:p>
            <a:r>
              <a:rPr lang="en-US" dirty="0">
                <a:solidFill>
                  <a:schemeClr val="tx2"/>
                </a:solidFill>
              </a:rPr>
              <a:t>Detailed information for each subject can be found on the school website. </a:t>
            </a:r>
          </a:p>
        </p:txBody>
      </p:sp>
    </p:spTree>
    <p:extLst>
      <p:ext uri="{BB962C8B-B14F-4D97-AF65-F5344CB8AC3E}">
        <p14:creationId xmlns:p14="http://schemas.microsoft.com/office/powerpoint/2010/main" val="2275694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826241-1D69-4BBF-BB2B-1E34F1DD8D05}"/>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7344" b="94427" l="4114" r="93048">
                        <a14:foregroundMark x1="21669" y1="14115" x2="21669" y2="14115"/>
                        <a14:foregroundMark x1="51333" y1="14323" x2="51333" y2="14323"/>
                        <a14:foregroundMark x1="78100" y1="25677" x2="78100" y2="25677"/>
                        <a14:foregroundMark x1="4403" y1="32240" x2="60776" y2="29375"/>
                        <a14:foregroundMark x1="60776" y1="29375" x2="76767" y2="35729"/>
                        <a14:foregroundMark x1="76767" y1="35729" x2="78100" y2="36823"/>
                        <a14:foregroundMark x1="8401" y1="17292" x2="19293" y2="17292"/>
                        <a14:foregroundMark x1="19293" y1="17292" x2="76767" y2="14948"/>
                        <a14:foregroundMark x1="28969" y1="88594" x2="40904" y2="88906"/>
                        <a14:foregroundMark x1="40904" y1="88906" x2="77057" y2="87760"/>
                        <a14:foregroundMark x1="77057" y1="87760" x2="86153" y2="87760"/>
                        <a14:foregroundMark x1="93279" y1="66667" x2="93279" y2="66667"/>
                        <a14:foregroundMark x1="86790" y1="93906" x2="86790" y2="93906"/>
                        <a14:foregroundMark x1="79954" y1="83594" x2="79954" y2="83594"/>
                        <a14:foregroundMark x1="82155" y1="5573" x2="27231" y2="6094"/>
                        <a14:foregroundMark x1="27231" y1="6094" x2="18540" y2="9375"/>
                        <a14:foregroundMark x1="18540" y1="9375" x2="18540" y2="18021"/>
                        <a14:foregroundMark x1="18540" y1="18021" x2="23754" y2="21094"/>
                        <a14:foregroundMark x1="64832" y1="22500" x2="73986" y2="22500"/>
                        <a14:foregroundMark x1="73986" y1="22500" x2="86443" y2="20000"/>
                        <a14:foregroundMark x1="85516" y1="3594" x2="19930" y2="7344"/>
                        <a14:foregroundMark x1="19930" y1="7344" x2="12572" y2="13385"/>
                        <a14:foregroundMark x1="12572" y1="13385" x2="13615" y2="22500"/>
                        <a14:foregroundMark x1="13615" y1="22500" x2="22827" y2="24948"/>
                        <a14:foregroundMark x1="22827" y1="24948" x2="31808" y2="22031"/>
                        <a14:foregroundMark x1="31808" y1="22031" x2="32097" y2="20260"/>
                        <a14:foregroundMark x1="28969" y1="93333" x2="57242" y2="95260"/>
                        <a14:foregroundMark x1="57242" y1="95260" x2="78042" y2="94427"/>
                        <a14:foregroundMark x1="78042" y1="94427" x2="86095" y2="92031"/>
                        <a14:foregroundMark x1="86095" y1="92031" x2="81344" y2="84427"/>
                        <a14:foregroundMark x1="81344" y1="84427" x2="76883" y2="83906"/>
                      </a14:backgroundRemoval>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774732" y="4263641"/>
            <a:ext cx="1547664" cy="1721620"/>
          </a:xfrm>
          <a:prstGeom prst="rect">
            <a:avLst/>
          </a:prstGeom>
        </p:spPr>
      </p:pic>
      <p:sp>
        <p:nvSpPr>
          <p:cNvPr id="2" name="Title 1">
            <a:extLst>
              <a:ext uri="{FF2B5EF4-FFF2-40B4-BE49-F238E27FC236}">
                <a16:creationId xmlns:a16="http://schemas.microsoft.com/office/drawing/2014/main" id="{096D8D8F-E0DF-4CEF-ADE5-3A5FA515AFE8}"/>
              </a:ext>
            </a:extLst>
          </p:cNvPr>
          <p:cNvSpPr>
            <a:spLocks noGrp="1"/>
          </p:cNvSpPr>
          <p:nvPr>
            <p:ph type="title"/>
          </p:nvPr>
        </p:nvSpPr>
        <p:spPr>
          <a:xfrm>
            <a:off x="827584" y="247650"/>
            <a:ext cx="7200900" cy="1485900"/>
          </a:xfrm>
        </p:spPr>
        <p:txBody>
          <a:bodyPr/>
          <a:lstStyle/>
          <a:p>
            <a:r>
              <a:rPr lang="en-GB" u="sng" dirty="0"/>
              <a:t>Reading</a:t>
            </a:r>
          </a:p>
        </p:txBody>
      </p:sp>
      <p:sp>
        <p:nvSpPr>
          <p:cNvPr id="4" name="Content Placeholder 3">
            <a:extLst>
              <a:ext uri="{FF2B5EF4-FFF2-40B4-BE49-F238E27FC236}">
                <a16:creationId xmlns:a16="http://schemas.microsoft.com/office/drawing/2014/main" id="{F7F92CEF-6447-4A6E-A3D2-56E026191A1D}"/>
              </a:ext>
            </a:extLst>
          </p:cNvPr>
          <p:cNvSpPr>
            <a:spLocks noGrp="1"/>
          </p:cNvSpPr>
          <p:nvPr>
            <p:ph idx="1"/>
          </p:nvPr>
        </p:nvSpPr>
        <p:spPr>
          <a:xfrm>
            <a:off x="827584" y="985664"/>
            <a:ext cx="8149728" cy="4886672"/>
          </a:xfrm>
        </p:spPr>
        <p:txBody>
          <a:bodyPr>
            <a:normAutofit/>
          </a:bodyPr>
          <a:lstStyle/>
          <a:p>
            <a:r>
              <a:rPr lang="en-GB" dirty="0"/>
              <a:t>In year 5 we will expect your child to read 5 times a week and respond to the question in their HSO. They are expected to record their reading in their HSO and respond to the question in their HSO. </a:t>
            </a:r>
          </a:p>
          <a:p>
            <a:r>
              <a:rPr lang="en-GB" dirty="0"/>
              <a:t>The HSO will need to be signed at the end of each week by an adult.</a:t>
            </a:r>
          </a:p>
          <a:p>
            <a:r>
              <a:rPr lang="en-GB" dirty="0"/>
              <a:t>HSOs will be collected in on a Monday by their class teacher and checked.</a:t>
            </a:r>
          </a:p>
          <a:p>
            <a:r>
              <a:rPr lang="en-GB" dirty="0"/>
              <a:t>As well as reading at home your child will have the opportunity to read with the class teacher on a regular basis both individually and as part of a group or in a pair. </a:t>
            </a:r>
          </a:p>
          <a:p>
            <a:endParaRPr lang="en-GB" dirty="0"/>
          </a:p>
        </p:txBody>
      </p:sp>
    </p:spTree>
    <p:extLst>
      <p:ext uri="{BB962C8B-B14F-4D97-AF65-F5344CB8AC3E}">
        <p14:creationId xmlns:p14="http://schemas.microsoft.com/office/powerpoint/2010/main" val="3845870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extBox 4"/>
          <p:cNvSpPr txBox="1">
            <a:spLocks noChangeArrowheads="1"/>
          </p:cNvSpPr>
          <p:nvPr/>
        </p:nvSpPr>
        <p:spPr bwMode="auto">
          <a:xfrm>
            <a:off x="179388" y="1125538"/>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Char char="•"/>
            </a:pPr>
            <a:endParaRPr lang="en-GB" altLang="en-US" sz="2000">
              <a:latin typeface="Arial" panose="020B0604020202020204" pitchFamily="34" charset="0"/>
            </a:endParaRPr>
          </a:p>
        </p:txBody>
      </p:sp>
      <p:sp>
        <p:nvSpPr>
          <p:cNvPr id="2" name="Title 1">
            <a:extLst>
              <a:ext uri="{FF2B5EF4-FFF2-40B4-BE49-F238E27FC236}">
                <a16:creationId xmlns:a16="http://schemas.microsoft.com/office/drawing/2014/main" id="{A8F61A81-94F8-4143-A87D-02E1A306155E}"/>
              </a:ext>
            </a:extLst>
          </p:cNvPr>
          <p:cNvSpPr>
            <a:spLocks noGrp="1"/>
          </p:cNvSpPr>
          <p:nvPr>
            <p:ph type="title"/>
          </p:nvPr>
        </p:nvSpPr>
        <p:spPr>
          <a:xfrm>
            <a:off x="1014504" y="142900"/>
            <a:ext cx="7200900" cy="1485900"/>
          </a:xfrm>
        </p:spPr>
        <p:txBody>
          <a:bodyPr/>
          <a:lstStyle/>
          <a:p>
            <a:r>
              <a:rPr lang="en-GB" u="sng" dirty="0"/>
              <a:t>Maths</a:t>
            </a:r>
          </a:p>
        </p:txBody>
      </p:sp>
      <p:sp>
        <p:nvSpPr>
          <p:cNvPr id="15365" name="Content Placeholder 2"/>
          <p:cNvSpPr>
            <a:spLocks noGrp="1"/>
          </p:cNvSpPr>
          <p:nvPr>
            <p:ph idx="1"/>
          </p:nvPr>
        </p:nvSpPr>
        <p:spPr>
          <a:xfrm>
            <a:off x="633413" y="885850"/>
            <a:ext cx="8115300" cy="4238600"/>
          </a:xfrm>
        </p:spPr>
        <p:txBody>
          <a:bodyPr>
            <a:normAutofit/>
          </a:bodyPr>
          <a:lstStyle/>
          <a:p>
            <a:r>
              <a:rPr lang="en-US" altLang="en-US" sz="2000" dirty="0">
                <a:latin typeface="Arial" panose="020B0604020202020204" pitchFamily="34" charset="0"/>
                <a:ea typeface="ＭＳ Ｐゴシック" panose="020B0600070205080204" pitchFamily="34" charset="-128"/>
                <a:cs typeface="Arial" panose="020B0604020202020204" pitchFamily="34" charset="0"/>
              </a:rPr>
              <a:t>In Year 5 we use a range of materials to consolidate the children’s KS2 learning in the lead up to their SATs.</a:t>
            </a:r>
          </a:p>
          <a:p>
            <a:r>
              <a:rPr lang="en-US" altLang="en-US" sz="2000" dirty="0">
                <a:latin typeface="Arial" panose="020B0604020202020204" pitchFamily="34" charset="0"/>
                <a:ea typeface="ＭＳ Ｐゴシック" panose="020B0600070205080204" pitchFamily="34" charset="-128"/>
                <a:cs typeface="Arial" panose="020B0604020202020204" pitchFamily="34" charset="0"/>
              </a:rPr>
              <a:t>We use White Rose</a:t>
            </a:r>
            <a:r>
              <a:rPr lang="en-US" altLang="en-US" dirty="0">
                <a:latin typeface="Arial" panose="020B0604020202020204" pitchFamily="34" charset="0"/>
                <a:ea typeface="ＭＳ Ｐゴシック" panose="020B0600070205080204" pitchFamily="34" charset="-128"/>
                <a:cs typeface="Arial" panose="020B0604020202020204" pitchFamily="34" charset="0"/>
              </a:rPr>
              <a:t> and a base resource </a:t>
            </a:r>
            <a:r>
              <a:rPr lang="en-US" altLang="en-US" sz="2000" dirty="0">
                <a:latin typeface="Arial" panose="020B0604020202020204" pitchFamily="34" charset="0"/>
                <a:ea typeface="ＭＳ Ｐゴシック" panose="020B0600070205080204" pitchFamily="34" charset="-128"/>
                <a:cs typeface="Arial" panose="020B0604020202020204" pitchFamily="34" charset="0"/>
              </a:rPr>
              <a:t>to encourage children to deepen their fluency and reasoning skills.</a:t>
            </a:r>
          </a:p>
          <a:p>
            <a:r>
              <a:rPr lang="en-US" altLang="en-US" sz="2000" dirty="0">
                <a:latin typeface="Arial" panose="020B0604020202020204" pitchFamily="34" charset="0"/>
                <a:ea typeface="ＭＳ Ｐゴシック" panose="020B0600070205080204" pitchFamily="34" charset="-128"/>
                <a:cs typeface="Arial" panose="020B0604020202020204" pitchFamily="34" charset="0"/>
              </a:rPr>
              <a:t>We complete a series of retrieval activities at the start of every lesson to help prepare them for arithmetic style questions.</a:t>
            </a:r>
          </a:p>
          <a:p>
            <a:r>
              <a:rPr lang="en-GB" altLang="en-US" sz="2000" dirty="0">
                <a:latin typeface="Arial" panose="020B0604020202020204" pitchFamily="34" charset="0"/>
                <a:ea typeface="ＭＳ Ｐゴシック" panose="020B0600070205080204" pitchFamily="34" charset="-128"/>
                <a:cs typeface="Arial" panose="020B0604020202020204" pitchFamily="34" charset="0"/>
              </a:rPr>
              <a:t>Maths will be taught </a:t>
            </a:r>
            <a:r>
              <a:rPr lang="en-GB" altLang="en-US" dirty="0">
                <a:latin typeface="Arial" panose="020B0604020202020204" pitchFamily="34" charset="0"/>
                <a:ea typeface="ＭＳ Ｐゴシック" panose="020B0600070205080204" pitchFamily="34" charset="-128"/>
                <a:cs typeface="Arial" panose="020B0604020202020204" pitchFamily="34" charset="0"/>
              </a:rPr>
              <a:t>in flexible groups, which may change depending on the topic</a:t>
            </a:r>
            <a:r>
              <a:rPr lang="en-GB" altLang="en-US" sz="2000" dirty="0">
                <a:latin typeface="Arial" panose="020B0604020202020204" pitchFamily="34" charset="0"/>
                <a:ea typeface="ＭＳ Ｐゴシック" panose="020B0600070205080204" pitchFamily="34" charset="-128"/>
                <a:cs typeface="Arial" panose="020B0604020202020204" pitchFamily="34" charset="0"/>
              </a:rPr>
              <a:t>.</a:t>
            </a:r>
          </a:p>
          <a:p>
            <a:r>
              <a:rPr lang="en-GB" altLang="en-US" sz="2000" dirty="0">
                <a:latin typeface="Arial" panose="020B0604020202020204" pitchFamily="34" charset="0"/>
                <a:ea typeface="ＭＳ Ｐゴシック" panose="020B0600070205080204" pitchFamily="34" charset="-128"/>
                <a:cs typeface="Arial" panose="020B0604020202020204" pitchFamily="34" charset="0"/>
              </a:rPr>
              <a:t>Adopting a “mastery” approach i.e. the application to the unfamiliar by applying maths knowledge.</a:t>
            </a:r>
          </a:p>
          <a:p>
            <a:r>
              <a:rPr lang="en-GB" altLang="en-US" sz="2000" dirty="0">
                <a:latin typeface="Arial" panose="020B0604020202020204" pitchFamily="34" charset="0"/>
                <a:ea typeface="ＭＳ Ｐゴシック" panose="020B0600070205080204" pitchFamily="34" charset="-128"/>
                <a:cs typeface="Arial" panose="020B0604020202020204" pitchFamily="34" charset="0"/>
              </a:rPr>
              <a:t>Guiding children to be problem solvers not calculators!</a:t>
            </a:r>
          </a:p>
          <a:p>
            <a:pPr marL="0" indent="0">
              <a:buNone/>
            </a:pPr>
            <a:endParaRPr lang="en-GB" altLang="en-US" dirty="0">
              <a:latin typeface="Arial" panose="020B0604020202020204" pitchFamily="34" charset="0"/>
              <a:ea typeface="ＭＳ Ｐゴシック" panose="020B0600070205080204" pitchFamily="34" charset="-128"/>
              <a:cs typeface="Arial" panose="020B0604020202020204" pitchFamily="34" charset="0"/>
            </a:endParaRPr>
          </a:p>
        </p:txBody>
      </p:sp>
      <p:pic>
        <p:nvPicPr>
          <p:cNvPr id="3" name="Picture 2">
            <a:extLst>
              <a:ext uri="{FF2B5EF4-FFF2-40B4-BE49-F238E27FC236}">
                <a16:creationId xmlns:a16="http://schemas.microsoft.com/office/drawing/2014/main" id="{FDA0BD2C-66A7-4773-9578-CD7D35335AB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2098" b="95105" l="2353" r="95294">
                        <a14:foregroundMark x1="18824" y1="56643" x2="18824" y2="56643"/>
                        <a14:foregroundMark x1="29412" y1="16783" x2="29412" y2="16783"/>
                        <a14:foregroundMark x1="13529" y1="29371" x2="13529" y2="29371"/>
                        <a14:foregroundMark x1="15294" y1="61538" x2="15294" y2="61538"/>
                        <a14:foregroundMark x1="90588" y1="47552" x2="90588" y2="47552"/>
                        <a14:foregroundMark x1="85294" y1="50350" x2="85294" y2="50350"/>
                        <a14:foregroundMark x1="91765" y1="32168" x2="91765" y2="32168"/>
                        <a14:foregroundMark x1="20000" y1="79720" x2="20000" y2="79720"/>
                        <a14:foregroundMark x1="2353" y1="32867" x2="2353" y2="32867"/>
                        <a14:foregroundMark x1="33529" y1="2797" x2="33529" y2="2797"/>
                        <a14:foregroundMark x1="28235" y1="86713" x2="28235" y2="86713"/>
                        <a14:foregroundMark x1="24706" y1="95804" x2="24706" y2="95804"/>
                        <a14:foregroundMark x1="35882" y1="73427" x2="35882" y2="73427"/>
                        <a14:foregroundMark x1="60000" y1="58042" x2="60000" y2="58042"/>
                        <a14:foregroundMark x1="61176" y1="21678" x2="57059" y2="59441"/>
                        <a14:foregroundMark x1="57059" y1="59441" x2="28235" y2="69231"/>
                        <a14:foregroundMark x1="60000" y1="25874" x2="28235" y2="42657"/>
                        <a14:foregroundMark x1="28235" y1="42657" x2="29412" y2="79021"/>
                        <a14:foregroundMark x1="29412" y1="79021" x2="60588" y2="61538"/>
                        <a14:foregroundMark x1="51765" y1="41259" x2="23529" y2="37063"/>
                        <a14:foregroundMark x1="15294" y1="38462" x2="15294" y2="38462"/>
                        <a14:foregroundMark x1="42353" y1="48951" x2="42353" y2="48951"/>
                        <a14:foregroundMark x1="68824" y1="35664" x2="68824" y2="35664"/>
                        <a14:foregroundMark x1="94118" y1="53147" x2="94118" y2="53147"/>
                        <a14:foregroundMark x1="95294" y1="32168" x2="95294" y2="32168"/>
                        <a14:foregroundMark x1="32941" y1="91608" x2="32941" y2="91608"/>
                        <a14:foregroundMark x1="85882" y1="64336" x2="85882" y2="64336"/>
                      </a14:backgroundRemoval>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416264" y="5445224"/>
            <a:ext cx="1619250" cy="1362075"/>
          </a:xfrm>
          <a:prstGeom prst="rect">
            <a:avLst/>
          </a:prstGeom>
        </p:spPr>
      </p:pic>
    </p:spTree>
    <p:extLst>
      <p:ext uri="{BB962C8B-B14F-4D97-AF65-F5344CB8AC3E}">
        <p14:creationId xmlns:p14="http://schemas.microsoft.com/office/powerpoint/2010/main" val="2477044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Knowledge Organisers</a:t>
            </a:r>
          </a:p>
        </p:txBody>
      </p:sp>
      <p:sp>
        <p:nvSpPr>
          <p:cNvPr id="3" name="Content Placeholder 2"/>
          <p:cNvSpPr>
            <a:spLocks noGrp="1"/>
          </p:cNvSpPr>
          <p:nvPr>
            <p:ph idx="1"/>
          </p:nvPr>
        </p:nvSpPr>
        <p:spPr>
          <a:xfrm>
            <a:off x="1028700" y="1556792"/>
            <a:ext cx="7647756" cy="3581400"/>
          </a:xfrm>
        </p:spPr>
        <p:txBody>
          <a:bodyPr/>
          <a:lstStyle/>
          <a:p>
            <a:pPr marL="0" indent="0">
              <a:buNone/>
            </a:pPr>
            <a:r>
              <a:rPr lang="en-GB" dirty="0"/>
              <a:t>We use Knowledge Organisers in our curriculum. These will support the children’s core understanding of each topic.</a:t>
            </a:r>
          </a:p>
          <a:p>
            <a:pPr marL="0" indent="0">
              <a:buNone/>
            </a:pPr>
            <a:r>
              <a:rPr lang="en-GB" dirty="0"/>
              <a:t>They are available on the school website in the Year 5 area.</a:t>
            </a:r>
          </a:p>
          <a:p>
            <a:pPr marL="0" indent="0">
              <a:buNone/>
            </a:pPr>
            <a:r>
              <a:rPr lang="en-GB" dirty="0"/>
              <a:t> We recommend that you access these and use them to help your child’s understanding of each topic.</a:t>
            </a:r>
          </a:p>
          <a:p>
            <a:pPr marL="0" indent="0">
              <a:buNone/>
            </a:pPr>
            <a:r>
              <a:rPr lang="en-GB" dirty="0"/>
              <a:t>Copies of these organisers will be put into books for children to refer to in lessons.</a:t>
            </a:r>
          </a:p>
        </p:txBody>
      </p:sp>
      <p:pic>
        <p:nvPicPr>
          <p:cNvPr id="5" name="Picture 4"/>
          <p:cNvPicPr>
            <a:picLocks noChangeAspect="1"/>
          </p:cNvPicPr>
          <p:nvPr/>
        </p:nvPicPr>
        <p:blipFill>
          <a:blip r:embed="rId2"/>
          <a:stretch>
            <a:fillRect/>
          </a:stretch>
        </p:blipFill>
        <p:spPr>
          <a:xfrm>
            <a:off x="7269924" y="5057800"/>
            <a:ext cx="1800200" cy="1800200"/>
          </a:xfrm>
          <a:prstGeom prst="rect">
            <a:avLst/>
          </a:prstGeom>
        </p:spPr>
      </p:pic>
      <p:pic>
        <p:nvPicPr>
          <p:cNvPr id="4" name="Picture 3">
            <a:extLst>
              <a:ext uri="{FF2B5EF4-FFF2-40B4-BE49-F238E27FC236}">
                <a16:creationId xmlns:a16="http://schemas.microsoft.com/office/drawing/2014/main" id="{98203357-1C27-450A-9C86-171A57F58E7E}"/>
              </a:ext>
            </a:extLst>
          </p:cNvPr>
          <p:cNvPicPr>
            <a:picLocks noChangeAspect="1"/>
          </p:cNvPicPr>
          <p:nvPr/>
        </p:nvPicPr>
        <p:blipFill>
          <a:blip r:embed="rId3"/>
          <a:stretch>
            <a:fillRect/>
          </a:stretch>
        </p:blipFill>
        <p:spPr>
          <a:xfrm>
            <a:off x="1028700" y="4311406"/>
            <a:ext cx="5999058" cy="2213938"/>
          </a:xfrm>
          <a:prstGeom prst="rect">
            <a:avLst/>
          </a:prstGeom>
        </p:spPr>
      </p:pic>
    </p:spTree>
    <p:extLst>
      <p:ext uri="{BB962C8B-B14F-4D97-AF65-F5344CB8AC3E}">
        <p14:creationId xmlns:p14="http://schemas.microsoft.com/office/powerpoint/2010/main" val="1128552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Homework</a:t>
            </a:r>
          </a:p>
        </p:txBody>
      </p:sp>
      <p:sp>
        <p:nvSpPr>
          <p:cNvPr id="3" name="Content Placeholder 2"/>
          <p:cNvSpPr>
            <a:spLocks noGrp="1"/>
          </p:cNvSpPr>
          <p:nvPr>
            <p:ph idx="1"/>
          </p:nvPr>
        </p:nvSpPr>
        <p:spPr>
          <a:xfrm>
            <a:off x="683568" y="1268760"/>
            <a:ext cx="8280920" cy="5256584"/>
          </a:xfrm>
        </p:spPr>
        <p:txBody>
          <a:bodyPr>
            <a:normAutofit fontScale="85000" lnSpcReduction="10000"/>
          </a:bodyPr>
          <a:lstStyle/>
          <a:p>
            <a:r>
              <a:rPr lang="en-GB" dirty="0"/>
              <a:t>Homework is set on Monday and needs to be completed by the next Monday.</a:t>
            </a:r>
          </a:p>
          <a:p>
            <a:pPr marL="0" indent="0">
              <a:buNone/>
            </a:pPr>
            <a:r>
              <a:rPr lang="en-GB" b="1" dirty="0"/>
              <a:t>Spellings:</a:t>
            </a:r>
            <a:endParaRPr lang="en-GB" dirty="0"/>
          </a:p>
          <a:p>
            <a:r>
              <a:rPr lang="en-GB" dirty="0"/>
              <a:t>Weekly spellings will be set and written into the children's HSO.</a:t>
            </a:r>
          </a:p>
          <a:p>
            <a:r>
              <a:rPr lang="en-GB" dirty="0"/>
              <a:t>Children will be tested on the spellings the following Monday.</a:t>
            </a:r>
          </a:p>
          <a:p>
            <a:pPr marL="0" indent="0">
              <a:buNone/>
            </a:pPr>
            <a:r>
              <a:rPr lang="en-GB" b="1" dirty="0"/>
              <a:t>Reading</a:t>
            </a:r>
            <a:r>
              <a:rPr lang="en-GB" dirty="0"/>
              <a:t>: </a:t>
            </a:r>
          </a:p>
          <a:p>
            <a:r>
              <a:rPr lang="en-GB" dirty="0"/>
              <a:t>Read 5 times a week and record this in your Home School Organiser with a comment about the reading and a reading target activity- to be recorded in the child’s HSO.</a:t>
            </a:r>
          </a:p>
          <a:p>
            <a:pPr marL="0" indent="0">
              <a:buNone/>
            </a:pPr>
            <a:r>
              <a:rPr lang="en-GB" b="1" dirty="0" err="1"/>
              <a:t>SPaG</a:t>
            </a:r>
            <a:r>
              <a:rPr lang="en-GB" dirty="0"/>
              <a:t>:</a:t>
            </a:r>
          </a:p>
          <a:p>
            <a:r>
              <a:rPr lang="en-GB" dirty="0"/>
              <a:t>The children will bring home a task that reinforces the learning happening in class.</a:t>
            </a:r>
          </a:p>
          <a:p>
            <a:pPr marL="0" indent="0">
              <a:buNone/>
            </a:pPr>
            <a:r>
              <a:rPr lang="en-GB" b="1" dirty="0"/>
              <a:t>Maths</a:t>
            </a:r>
            <a:r>
              <a:rPr lang="en-GB" dirty="0"/>
              <a:t>:</a:t>
            </a:r>
          </a:p>
          <a:p>
            <a:r>
              <a:rPr lang="en-GB" dirty="0"/>
              <a:t>Children will take home a maths workbook and will complete the page set by the teacher. This will be linked to the learning happening in class.</a:t>
            </a:r>
          </a:p>
          <a:p>
            <a:endParaRPr lang="en-GB" dirty="0"/>
          </a:p>
          <a:p>
            <a:r>
              <a:rPr lang="en-GB" dirty="0"/>
              <a:t>If you have any difficulty with completing any of the above tasks, please contact you child's class teacher.</a:t>
            </a:r>
          </a:p>
          <a:p>
            <a:pPr marL="0" indent="0">
              <a:buNone/>
            </a:pPr>
            <a:endParaRPr lang="en-GB" dirty="0"/>
          </a:p>
        </p:txBody>
      </p:sp>
    </p:spTree>
    <p:extLst>
      <p:ext uri="{BB962C8B-B14F-4D97-AF65-F5344CB8AC3E}">
        <p14:creationId xmlns:p14="http://schemas.microsoft.com/office/powerpoint/2010/main" val="1675202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u="sng" dirty="0"/>
              <a:t>Uniform</a:t>
            </a:r>
          </a:p>
        </p:txBody>
      </p:sp>
      <p:sp>
        <p:nvSpPr>
          <p:cNvPr id="2" name="Content Placeholder 1"/>
          <p:cNvSpPr>
            <a:spLocks noGrp="1"/>
          </p:cNvSpPr>
          <p:nvPr>
            <p:ph idx="1"/>
          </p:nvPr>
        </p:nvSpPr>
        <p:spPr>
          <a:xfrm>
            <a:off x="1028700" y="1988840"/>
            <a:ext cx="7200900" cy="3581400"/>
          </a:xfrm>
        </p:spPr>
        <p:txBody>
          <a:bodyPr>
            <a:normAutofit/>
          </a:bodyPr>
          <a:lstStyle/>
          <a:p>
            <a:r>
              <a:rPr lang="en-GB" dirty="0"/>
              <a:t>We expect all our children to dress smartly and wear the appropriate uniform. Available from </a:t>
            </a:r>
            <a:r>
              <a:rPr lang="en-GB" dirty="0" err="1"/>
              <a:t>Valentinos</a:t>
            </a:r>
            <a:r>
              <a:rPr lang="en-GB" dirty="0"/>
              <a:t>. See website to purchase online.</a:t>
            </a:r>
          </a:p>
          <a:p>
            <a:r>
              <a:rPr lang="en-GB" dirty="0"/>
              <a:t>School shoes should be black with no visible markings on them.</a:t>
            </a:r>
          </a:p>
          <a:p>
            <a:r>
              <a:rPr lang="en-GB" dirty="0"/>
              <a:t>PE kit and tracksuit. PE Kits should be worn on PE days including swimming .</a:t>
            </a:r>
          </a:p>
          <a:p>
            <a:r>
              <a:rPr lang="en-GB" dirty="0"/>
              <a:t>An old shirt for painting in.</a:t>
            </a:r>
          </a:p>
        </p:txBody>
      </p:sp>
      <p:pic>
        <p:nvPicPr>
          <p:cNvPr id="4" name="Picture 2" descr="Horsell C of E Junior School - Wo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5013176"/>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1099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90915-5653-45DE-9688-1DC77D393708}"/>
              </a:ext>
            </a:extLst>
          </p:cNvPr>
          <p:cNvSpPr>
            <a:spLocks noGrp="1"/>
          </p:cNvSpPr>
          <p:nvPr>
            <p:ph type="title"/>
          </p:nvPr>
        </p:nvSpPr>
        <p:spPr/>
        <p:txBody>
          <a:bodyPr/>
          <a:lstStyle/>
          <a:p>
            <a:r>
              <a:rPr lang="en-GB" u="sng" dirty="0"/>
              <a:t>Uniform dress code</a:t>
            </a:r>
          </a:p>
        </p:txBody>
      </p:sp>
      <p:sp>
        <p:nvSpPr>
          <p:cNvPr id="33795" name="Rectangle 3"/>
          <p:cNvSpPr>
            <a:spLocks noGrp="1" noChangeArrowheads="1"/>
          </p:cNvSpPr>
          <p:nvPr>
            <p:ph idx="1"/>
          </p:nvPr>
        </p:nvSpPr>
        <p:spPr>
          <a:xfrm>
            <a:off x="683568" y="1700808"/>
            <a:ext cx="8460432" cy="4239344"/>
          </a:xfrm>
        </p:spPr>
        <p:txBody>
          <a:bodyPr>
            <a:normAutofit fontScale="92500" lnSpcReduction="20000"/>
          </a:bodyPr>
          <a:lstStyle/>
          <a:p>
            <a:pPr eaLnBrk="1" hangingPunct="1"/>
            <a:r>
              <a:rPr lang="en-GB" altLang="en-US" sz="2800" dirty="0">
                <a:latin typeface="Arial" panose="020B0604020202020204" pitchFamily="34" charset="0"/>
                <a:ea typeface="ＭＳ Ｐゴシック" panose="020B0600070205080204" pitchFamily="34" charset="-128"/>
                <a:cs typeface="Arial" panose="020B0604020202020204" pitchFamily="34" charset="0"/>
              </a:rPr>
              <a:t>No earrings – they must be removed or taped over</a:t>
            </a:r>
          </a:p>
          <a:p>
            <a:pPr eaLnBrk="1" hangingPunct="1"/>
            <a:r>
              <a:rPr lang="en-GB" altLang="en-US" sz="2800" dirty="0">
                <a:latin typeface="Arial" panose="020B0604020202020204" pitchFamily="34" charset="0"/>
                <a:ea typeface="ＭＳ Ｐゴシック" panose="020B0600070205080204" pitchFamily="34" charset="-128"/>
                <a:cs typeface="Arial" panose="020B0604020202020204" pitchFamily="34" charset="0"/>
              </a:rPr>
              <a:t>No extreme hairstyles; no styling products to be used.</a:t>
            </a:r>
          </a:p>
          <a:p>
            <a:pPr eaLnBrk="1" hangingPunct="1"/>
            <a:r>
              <a:rPr lang="en-GB" altLang="en-US" sz="2800" dirty="0">
                <a:latin typeface="Arial" panose="020B0604020202020204" pitchFamily="34" charset="0"/>
                <a:ea typeface="ＭＳ Ｐゴシック" panose="020B0600070205080204" pitchFamily="34" charset="-128"/>
                <a:cs typeface="Arial" panose="020B0604020202020204" pitchFamily="34" charset="0"/>
              </a:rPr>
              <a:t>Long hair (touching shoulders) must be tied back and off the face for boys and girls. </a:t>
            </a:r>
          </a:p>
          <a:p>
            <a:pPr eaLnBrk="1" hangingPunct="1"/>
            <a:r>
              <a:rPr lang="en-GB" altLang="en-US" sz="2800" dirty="0">
                <a:latin typeface="Arial" panose="020B0604020202020204" pitchFamily="34" charset="0"/>
                <a:ea typeface="ＭＳ Ｐゴシック" panose="020B0600070205080204" pitchFamily="34" charset="-128"/>
                <a:cs typeface="Arial" panose="020B0604020202020204" pitchFamily="34" charset="0"/>
              </a:rPr>
              <a:t>Coloured hair accessories must only be in school uniform colours. No flowers or big bows or hard claw clips.</a:t>
            </a:r>
          </a:p>
          <a:p>
            <a:pPr eaLnBrk="1" hangingPunct="1"/>
            <a:r>
              <a:rPr lang="en-GB" altLang="en-US" sz="2800" dirty="0">
                <a:latin typeface="Arial" panose="020B0604020202020204" pitchFamily="34" charset="0"/>
                <a:ea typeface="ＭＳ Ｐゴシック" panose="020B0600070205080204" pitchFamily="34" charset="-128"/>
                <a:cs typeface="Arial" panose="020B0604020202020204" pitchFamily="34" charset="0"/>
              </a:rPr>
              <a:t>Nail varnish and make up are not allowed.</a:t>
            </a:r>
          </a:p>
          <a:p>
            <a:pPr eaLnBrk="1" hangingPunct="1"/>
            <a:r>
              <a:rPr lang="en-GB" altLang="en-US" sz="2800" dirty="0">
                <a:latin typeface="Arial" panose="020B0604020202020204" pitchFamily="34" charset="0"/>
                <a:ea typeface="ＭＳ Ｐゴシック" panose="020B0600070205080204" pitchFamily="34" charset="-128"/>
                <a:cs typeface="Arial" panose="020B0604020202020204" pitchFamily="34" charset="0"/>
              </a:rPr>
              <a:t>All lost property is located by reception.</a:t>
            </a:r>
          </a:p>
          <a:p>
            <a:pPr eaLnBrk="1" hangingPunct="1"/>
            <a:r>
              <a:rPr lang="en-GB" altLang="en-US" sz="2800" dirty="0">
                <a:latin typeface="Arial" panose="020B0604020202020204" pitchFamily="34" charset="0"/>
                <a:ea typeface="ＭＳ Ｐゴシック" panose="020B0600070205080204" pitchFamily="34" charset="-128"/>
                <a:cs typeface="Arial" panose="020B0604020202020204" pitchFamily="34" charset="0"/>
              </a:rPr>
              <a:t>Smart watches (e.g. Fitbits) are not allowed.</a:t>
            </a: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eaLnBrk="1" hangingPunct="1"/>
            <a:endParaRPr lang="en-US" altLang="en-US" sz="2800" dirty="0">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601985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extBox 4"/>
          <p:cNvSpPr txBox="1">
            <a:spLocks noChangeArrowheads="1"/>
          </p:cNvSpPr>
          <p:nvPr/>
        </p:nvSpPr>
        <p:spPr bwMode="auto">
          <a:xfrm>
            <a:off x="179388" y="1125538"/>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ＭＳ Ｐゴシック"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ＭＳ Ｐゴシック"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ＭＳ Ｐゴシック"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buFontTx/>
              <a:buChar char="•"/>
            </a:pPr>
            <a:endParaRPr lang="en-GB" altLang="en-US" sz="2000">
              <a:latin typeface="Arial" panose="020B0604020202020204" pitchFamily="34" charset="0"/>
            </a:endParaRPr>
          </a:p>
        </p:txBody>
      </p:sp>
      <p:sp>
        <p:nvSpPr>
          <p:cNvPr id="3" name="Title 2">
            <a:extLst>
              <a:ext uri="{FF2B5EF4-FFF2-40B4-BE49-F238E27FC236}">
                <a16:creationId xmlns:a16="http://schemas.microsoft.com/office/drawing/2014/main" id="{265577C3-89E1-43E1-8E32-1DF61DAACDAE}"/>
              </a:ext>
            </a:extLst>
          </p:cNvPr>
          <p:cNvSpPr>
            <a:spLocks noGrp="1"/>
          </p:cNvSpPr>
          <p:nvPr>
            <p:ph type="title"/>
          </p:nvPr>
        </p:nvSpPr>
        <p:spPr/>
        <p:txBody>
          <a:bodyPr/>
          <a:lstStyle/>
          <a:p>
            <a:r>
              <a:rPr lang="en-GB" u="sng" dirty="0"/>
              <a:t>Stationery</a:t>
            </a:r>
            <a:br>
              <a:rPr lang="en-GB" dirty="0"/>
            </a:br>
            <a:endParaRPr lang="en-GB" dirty="0"/>
          </a:p>
        </p:txBody>
      </p:sp>
      <p:sp>
        <p:nvSpPr>
          <p:cNvPr id="15365" name="Content Placeholder 2"/>
          <p:cNvSpPr>
            <a:spLocks noGrp="1"/>
          </p:cNvSpPr>
          <p:nvPr>
            <p:ph idx="1"/>
          </p:nvPr>
        </p:nvSpPr>
        <p:spPr>
          <a:xfrm>
            <a:off x="1028700" y="1735268"/>
            <a:ext cx="7200900" cy="3581400"/>
          </a:xfrm>
        </p:spPr>
        <p:txBody>
          <a:bodyPr/>
          <a:lstStyle/>
          <a:p>
            <a:r>
              <a:rPr lang="en-US" altLang="en-US" sz="2000" dirty="0">
                <a:latin typeface="Arial" panose="020B0604020202020204" pitchFamily="34" charset="0"/>
                <a:ea typeface="ＭＳ Ｐゴシック" panose="020B0600070205080204" pitchFamily="34" charset="-128"/>
                <a:cs typeface="Arial" panose="020B0604020202020204" pitchFamily="34" charset="0"/>
              </a:rPr>
              <a:t>Please ask at the office if you require a copy of the stationery list. Have spares at home so that things can be replaced overnight. </a:t>
            </a:r>
          </a:p>
          <a:p>
            <a:r>
              <a:rPr lang="en-US" altLang="en-US" dirty="0">
                <a:latin typeface="Arial" panose="020B0604020202020204" pitchFamily="34" charset="0"/>
                <a:ea typeface="ＭＳ Ｐゴシック" panose="020B0600070205080204" pitchFamily="34" charset="-128"/>
                <a:cs typeface="Arial" panose="020B0604020202020204" pitchFamily="34" charset="0"/>
              </a:rPr>
              <a:t>We provide red, green and purple pens. </a:t>
            </a:r>
            <a:endParaRPr lang="en-US" altLang="en-US" sz="2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dirty="0">
                <a:latin typeface="Arial" panose="020B0604020202020204" pitchFamily="34" charset="0"/>
                <a:ea typeface="ＭＳ Ｐゴシック" panose="020B0600070205080204" pitchFamily="34" charset="-128"/>
                <a:cs typeface="Arial" panose="020B0604020202020204" pitchFamily="34" charset="0"/>
              </a:rPr>
              <a:t>Please ensure that writing pens are not biros or gel pens. </a:t>
            </a:r>
            <a:endParaRPr lang="en-US" altLang="en-US" sz="20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dirty="0">
                <a:latin typeface="Arial" panose="020B0604020202020204" pitchFamily="34" charset="0"/>
                <a:ea typeface="ＭＳ Ｐゴシック" panose="020B0600070205080204" pitchFamily="34" charset="-128"/>
                <a:cs typeface="Arial" panose="020B0604020202020204" pitchFamily="34" charset="0"/>
              </a:rPr>
              <a:t>Please name everything!</a:t>
            </a:r>
          </a:p>
          <a:p>
            <a:endParaRPr lang="en-GB" altLang="en-US" sz="2000" dirty="0">
              <a:latin typeface="Arial" panose="020B0604020202020204" pitchFamily="34" charset="0"/>
              <a:ea typeface="ＭＳ Ｐゴシック" panose="020B0600070205080204" pitchFamily="34" charset="-128"/>
              <a:cs typeface="Arial" panose="020B0604020202020204" pitchFamily="34" charset="0"/>
            </a:endParaRPr>
          </a:p>
        </p:txBody>
      </p:sp>
      <p:pic>
        <p:nvPicPr>
          <p:cNvPr id="1026" name="Picture 2" descr="Pencil Cartoon clipart - Paper, Stationery, Pen, transparent clip art">
            <a:extLst>
              <a:ext uri="{FF2B5EF4-FFF2-40B4-BE49-F238E27FC236}">
                <a16:creationId xmlns:a16="http://schemas.microsoft.com/office/drawing/2014/main" id="{040701FE-800D-4B5E-8DFA-99EFBE335700}"/>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3103" b="91552" l="10000" r="90000">
                        <a14:foregroundMark x1="47778" y1="88966" x2="47778" y2="88966"/>
                        <a14:foregroundMark x1="52222" y1="69138" x2="52222" y2="69138"/>
                        <a14:foregroundMark x1="74667" y1="90000" x2="74667" y2="90000"/>
                        <a14:foregroundMark x1="72556" y1="91724" x2="72556" y2="91724"/>
                        <a14:foregroundMark x1="76889" y1="87241" x2="76889" y2="87241"/>
                        <a14:foregroundMark x1="78444" y1="82931" x2="78444" y2="82931"/>
                        <a14:foregroundMark x1="78556" y1="88103" x2="78556" y2="88103"/>
                        <a14:foregroundMark x1="74667" y1="78448" x2="74667" y2="78448"/>
                        <a14:foregroundMark x1="79000" y1="87586" x2="79000" y2="87586"/>
                        <a14:foregroundMark x1="59556" y1="91034" x2="59556" y2="91034"/>
                        <a14:foregroundMark x1="48889" y1="74310" x2="48889" y2="74310"/>
                        <a14:foregroundMark x1="41222" y1="18103" x2="41222" y2="18103"/>
                        <a14:foregroundMark x1="37778" y1="3103" x2="44333" y2="3103"/>
                        <a14:foregroundMark x1="44333" y1="3103" x2="43667" y2="18621"/>
                        <a14:foregroundMark x1="44333" y1="22931" x2="44333" y2="22931"/>
                        <a14:foregroundMark x1="45889" y1="87241" x2="45889" y2="87241"/>
                        <a14:foregroundMark x1="49444" y1="88276" x2="49444" y2="88276"/>
                        <a14:foregroundMark x1="52333" y1="87586" x2="52333" y2="87586"/>
                        <a14:foregroundMark x1="47000" y1="35517" x2="47000" y2="35517"/>
                        <a14:foregroundMark x1="40556" y1="23276" x2="40556" y2="23276"/>
                        <a14:foregroundMark x1="38444" y1="14655" x2="38444" y2="14655"/>
                        <a14:foregroundMark x1="42444" y1="31724" x2="42444" y2="31724"/>
                        <a14:backgroundMark x1="47444" y1="35000" x2="47444" y2="35000"/>
                      </a14:backgroundRemoval>
                    </a14:imgEffect>
                  </a14:imgLayer>
                </a14:imgProps>
              </a:ext>
              <a:ext uri="{28A0092B-C50C-407E-A947-70E740481C1C}">
                <a14:useLocalDpi xmlns:a14="http://schemas.microsoft.com/office/drawing/2010/main" val="0"/>
              </a:ext>
            </a:extLst>
          </a:blip>
          <a:srcRect/>
          <a:stretch>
            <a:fillRect/>
          </a:stretch>
        </p:blipFill>
        <p:spPr bwMode="auto">
          <a:xfrm>
            <a:off x="6588224" y="4747381"/>
            <a:ext cx="3057148" cy="1970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6132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F7D36-FF0F-44B3-B5AF-9BB7E57F4614}"/>
              </a:ext>
            </a:extLst>
          </p:cNvPr>
          <p:cNvSpPr>
            <a:spLocks noGrp="1"/>
          </p:cNvSpPr>
          <p:nvPr>
            <p:ph type="title"/>
          </p:nvPr>
        </p:nvSpPr>
        <p:spPr/>
        <p:txBody>
          <a:bodyPr/>
          <a:lstStyle/>
          <a:p>
            <a:r>
              <a:rPr lang="en-GB" u="sng" dirty="0"/>
              <a:t>Fixtures and clubs</a:t>
            </a:r>
          </a:p>
        </p:txBody>
      </p:sp>
      <p:sp>
        <p:nvSpPr>
          <p:cNvPr id="3" name="Content Placeholder 2">
            <a:extLst>
              <a:ext uri="{FF2B5EF4-FFF2-40B4-BE49-F238E27FC236}">
                <a16:creationId xmlns:a16="http://schemas.microsoft.com/office/drawing/2014/main" id="{C0B6F601-7745-4E9E-A4DE-FD405973C7D3}"/>
              </a:ext>
            </a:extLst>
          </p:cNvPr>
          <p:cNvSpPr>
            <a:spLocks noGrp="1"/>
          </p:cNvSpPr>
          <p:nvPr>
            <p:ph idx="1"/>
          </p:nvPr>
        </p:nvSpPr>
        <p:spPr>
          <a:xfrm>
            <a:off x="755576" y="1556792"/>
            <a:ext cx="8136904" cy="5040560"/>
          </a:xfrm>
        </p:spPr>
        <p:txBody>
          <a:bodyPr>
            <a:normAutofit/>
          </a:bodyPr>
          <a:lstStyle/>
          <a:p>
            <a:pPr marL="0" indent="0">
              <a:buNone/>
            </a:pPr>
            <a:r>
              <a:rPr lang="en-GB" dirty="0"/>
              <a:t>We try where possible to hold a range of clubs and book after school fixtures for children to participate in.</a:t>
            </a:r>
          </a:p>
          <a:p>
            <a:pPr marL="0" indent="0">
              <a:buNone/>
            </a:pPr>
            <a:r>
              <a:rPr lang="en-GB" dirty="0"/>
              <a:t>When these opportunities arise there are a range of factors that are considered before selecting the children to participate:</a:t>
            </a:r>
          </a:p>
          <a:p>
            <a:r>
              <a:rPr lang="en-GB" dirty="0"/>
              <a:t>Attitude to learning</a:t>
            </a:r>
          </a:p>
          <a:p>
            <a:r>
              <a:rPr lang="en-GB" dirty="0"/>
              <a:t>Behaviour – during all lessons (not just PE), break and lunch times.</a:t>
            </a:r>
          </a:p>
          <a:p>
            <a:r>
              <a:rPr lang="en-GB" dirty="0"/>
              <a:t>Incidents reported on our central monitoring log</a:t>
            </a:r>
          </a:p>
          <a:p>
            <a:endParaRPr lang="en-GB" dirty="0"/>
          </a:p>
          <a:p>
            <a:pPr marL="0" indent="0">
              <a:buNone/>
            </a:pPr>
            <a:r>
              <a:rPr lang="en-GB" dirty="0"/>
              <a:t>If there are repeated incidents, then it will be considered if a child can have the privilege of representing the school during a fixture or attend an after school club session.</a:t>
            </a:r>
          </a:p>
        </p:txBody>
      </p:sp>
    </p:spTree>
    <p:extLst>
      <p:ext uri="{BB962C8B-B14F-4D97-AF65-F5344CB8AC3E}">
        <p14:creationId xmlns:p14="http://schemas.microsoft.com/office/powerpoint/2010/main" val="796338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E805B-A82C-4E5D-9F1A-4B8D407BB34C}"/>
              </a:ext>
            </a:extLst>
          </p:cNvPr>
          <p:cNvSpPr>
            <a:spLocks noGrp="1"/>
          </p:cNvSpPr>
          <p:nvPr>
            <p:ph type="title"/>
          </p:nvPr>
        </p:nvSpPr>
        <p:spPr/>
        <p:txBody>
          <a:bodyPr/>
          <a:lstStyle/>
          <a:p>
            <a:r>
              <a:rPr lang="en-GB" u="sng" dirty="0"/>
              <a:t>How you can help…</a:t>
            </a:r>
          </a:p>
        </p:txBody>
      </p:sp>
      <p:sp>
        <p:nvSpPr>
          <p:cNvPr id="3" name="Content Placeholder 2">
            <a:extLst>
              <a:ext uri="{FF2B5EF4-FFF2-40B4-BE49-F238E27FC236}">
                <a16:creationId xmlns:a16="http://schemas.microsoft.com/office/drawing/2014/main" id="{4CE374F6-E323-40D8-A4B9-FE9AF2F61B19}"/>
              </a:ext>
            </a:extLst>
          </p:cNvPr>
          <p:cNvSpPr>
            <a:spLocks noGrp="1"/>
          </p:cNvSpPr>
          <p:nvPr>
            <p:ph idx="1"/>
          </p:nvPr>
        </p:nvSpPr>
        <p:spPr>
          <a:xfrm>
            <a:off x="611560" y="2286000"/>
            <a:ext cx="8532440" cy="4383360"/>
          </a:xfrm>
        </p:spPr>
        <p:txBody>
          <a:bodyPr/>
          <a:lstStyle/>
          <a:p>
            <a:pPr>
              <a:spcBef>
                <a:spcPct val="0"/>
              </a:spcBef>
            </a:pPr>
            <a:r>
              <a:rPr lang="en-GB" altLang="en-US" dirty="0">
                <a:latin typeface="Arial" panose="020B0604020202020204" pitchFamily="34" charset="0"/>
              </a:rPr>
              <a:t>Ensuring that you send your child to school with a filled water bottle, coat &amp; HSO each day.</a:t>
            </a:r>
          </a:p>
          <a:p>
            <a:pPr>
              <a:spcBef>
                <a:spcPct val="0"/>
              </a:spcBef>
            </a:pPr>
            <a:r>
              <a:rPr lang="en-GB" altLang="en-US" dirty="0">
                <a:latin typeface="Arial" panose="020B0604020202020204" pitchFamily="34" charset="0"/>
              </a:rPr>
              <a:t>Ensuring that all uniform is correct and labelled.</a:t>
            </a:r>
          </a:p>
          <a:p>
            <a:pPr>
              <a:spcBef>
                <a:spcPct val="0"/>
              </a:spcBef>
            </a:pPr>
            <a:r>
              <a:rPr lang="en-GB" altLang="en-US" dirty="0">
                <a:latin typeface="Arial" panose="020B0604020202020204" pitchFamily="34" charset="0"/>
              </a:rPr>
              <a:t>Reading at home with your children.</a:t>
            </a:r>
          </a:p>
          <a:p>
            <a:pPr>
              <a:spcBef>
                <a:spcPct val="0"/>
              </a:spcBef>
            </a:pPr>
            <a:r>
              <a:rPr lang="en-GB" altLang="en-US" dirty="0">
                <a:latin typeface="Arial" panose="020B0604020202020204" pitchFamily="34" charset="0"/>
              </a:rPr>
              <a:t>Helping your children to learn their times tables and spellings.</a:t>
            </a:r>
          </a:p>
          <a:p>
            <a:pPr>
              <a:spcBef>
                <a:spcPct val="0"/>
              </a:spcBef>
            </a:pPr>
            <a:r>
              <a:rPr lang="en-GB" altLang="en-US" dirty="0">
                <a:latin typeface="Arial" panose="020B0604020202020204" pitchFamily="34" charset="0"/>
              </a:rPr>
              <a:t>Ensuring that your child completes their homework on time.</a:t>
            </a:r>
          </a:p>
          <a:p>
            <a:pPr>
              <a:spcBef>
                <a:spcPct val="0"/>
              </a:spcBef>
            </a:pPr>
            <a:r>
              <a:rPr lang="en-GB" altLang="en-US" dirty="0">
                <a:latin typeface="Arial" panose="020B0604020202020204" pitchFamily="34" charset="0"/>
              </a:rPr>
              <a:t>Making us aware of any issues at home that may affect your child’s learning so we can support them if necessary.</a:t>
            </a:r>
          </a:p>
          <a:p>
            <a:pPr>
              <a:spcBef>
                <a:spcPct val="0"/>
              </a:spcBef>
            </a:pPr>
            <a:r>
              <a:rPr lang="en-GB" altLang="en-US" dirty="0">
                <a:latin typeface="Arial" panose="020B0604020202020204" pitchFamily="34" charset="0"/>
              </a:rPr>
              <a:t>OPAL donations and DIY skills</a:t>
            </a:r>
          </a:p>
          <a:p>
            <a:endParaRPr lang="en-GB" dirty="0"/>
          </a:p>
        </p:txBody>
      </p:sp>
    </p:spTree>
    <p:extLst>
      <p:ext uri="{BB962C8B-B14F-4D97-AF65-F5344CB8AC3E}">
        <p14:creationId xmlns:p14="http://schemas.microsoft.com/office/powerpoint/2010/main" val="2044188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64201-D010-4BBC-9FCD-123FB0D1E92F}"/>
              </a:ext>
            </a:extLst>
          </p:cNvPr>
          <p:cNvSpPr>
            <a:spLocks noGrp="1"/>
          </p:cNvSpPr>
          <p:nvPr>
            <p:ph type="title"/>
          </p:nvPr>
        </p:nvSpPr>
        <p:spPr/>
        <p:txBody>
          <a:bodyPr/>
          <a:lstStyle/>
          <a:p>
            <a:r>
              <a:rPr lang="en-GB" u="sng" dirty="0"/>
              <a:t>Volunteers</a:t>
            </a:r>
          </a:p>
        </p:txBody>
      </p:sp>
      <p:sp>
        <p:nvSpPr>
          <p:cNvPr id="4" name="Content Placeholder 2">
            <a:extLst>
              <a:ext uri="{FF2B5EF4-FFF2-40B4-BE49-F238E27FC236}">
                <a16:creationId xmlns:a16="http://schemas.microsoft.com/office/drawing/2014/main" id="{76F0A179-2290-48FB-A454-268B199FBB09}"/>
              </a:ext>
            </a:extLst>
          </p:cNvPr>
          <p:cNvSpPr>
            <a:spLocks noGrp="1"/>
          </p:cNvSpPr>
          <p:nvPr>
            <p:ph idx="1"/>
          </p:nvPr>
        </p:nvSpPr>
        <p:spPr>
          <a:xfrm>
            <a:off x="755576" y="1600200"/>
            <a:ext cx="7931224" cy="4525963"/>
          </a:xfrm>
        </p:spPr>
        <p:txBody>
          <a:bodyPr/>
          <a:lstStyle/>
          <a:p>
            <a:pPr marL="0" indent="0">
              <a:buNone/>
            </a:pPr>
            <a:r>
              <a:rPr lang="en-GB" dirty="0"/>
              <a:t>If you are able to volunteer some time to help in school, please contact your class teacher.</a:t>
            </a:r>
          </a:p>
          <a:p>
            <a:pPr marL="0" indent="0">
              <a:buNone/>
            </a:pPr>
            <a:r>
              <a:rPr lang="en-GB" dirty="0"/>
              <a:t>Ideally we would love some help with hearing children read, times tables and helping with cookery sessions.</a:t>
            </a:r>
          </a:p>
          <a:p>
            <a:pPr marL="0" indent="0">
              <a:buNone/>
            </a:pPr>
            <a:r>
              <a:rPr lang="en-GB" dirty="0"/>
              <a:t>We will help arrange your DBS check too.</a:t>
            </a:r>
          </a:p>
        </p:txBody>
      </p:sp>
    </p:spTree>
    <p:extLst>
      <p:ext uri="{BB962C8B-B14F-4D97-AF65-F5344CB8AC3E}">
        <p14:creationId xmlns:p14="http://schemas.microsoft.com/office/powerpoint/2010/main" val="1380942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E805B-A82C-4E5D-9F1A-4B8D407BB34C}"/>
              </a:ext>
            </a:extLst>
          </p:cNvPr>
          <p:cNvSpPr>
            <a:spLocks noGrp="1"/>
          </p:cNvSpPr>
          <p:nvPr>
            <p:ph type="title"/>
          </p:nvPr>
        </p:nvSpPr>
        <p:spPr>
          <a:xfrm>
            <a:off x="971550" y="214908"/>
            <a:ext cx="7200900" cy="1485900"/>
          </a:xfrm>
        </p:spPr>
        <p:txBody>
          <a:bodyPr/>
          <a:lstStyle/>
          <a:p>
            <a:r>
              <a:rPr lang="en-GB" u="sng" dirty="0"/>
              <a:t>Money Matters</a:t>
            </a:r>
          </a:p>
        </p:txBody>
      </p:sp>
      <p:sp>
        <p:nvSpPr>
          <p:cNvPr id="3" name="Content Placeholder 2">
            <a:extLst>
              <a:ext uri="{FF2B5EF4-FFF2-40B4-BE49-F238E27FC236}">
                <a16:creationId xmlns:a16="http://schemas.microsoft.com/office/drawing/2014/main" id="{4CE374F6-E323-40D8-A4B9-FE9AF2F61B19}"/>
              </a:ext>
            </a:extLst>
          </p:cNvPr>
          <p:cNvSpPr>
            <a:spLocks noGrp="1"/>
          </p:cNvSpPr>
          <p:nvPr>
            <p:ph idx="1"/>
          </p:nvPr>
        </p:nvSpPr>
        <p:spPr>
          <a:xfrm>
            <a:off x="611560" y="1700808"/>
            <a:ext cx="8532440" cy="4968552"/>
          </a:xfrm>
        </p:spPr>
        <p:txBody>
          <a:bodyPr/>
          <a:lstStyle/>
          <a:p>
            <a:pPr>
              <a:spcBef>
                <a:spcPct val="0"/>
              </a:spcBef>
            </a:pPr>
            <a:r>
              <a:rPr lang="en-GB" altLang="en-US" dirty="0">
                <a:latin typeface="Arial" panose="020B0604020202020204" pitchFamily="34" charset="0"/>
                <a:cs typeface="Arial" panose="020B0604020202020204" pitchFamily="34" charset="0"/>
              </a:rPr>
              <a:t>As much as we can, we book our school trips a year in advance. A payment schedule is set up so that parents can pay in monthly instalments to help spread the cost. Parents in receipt of pupil premium funding get support with these costs. </a:t>
            </a:r>
          </a:p>
          <a:p>
            <a:pPr>
              <a:spcBef>
                <a:spcPct val="0"/>
              </a:spcBef>
            </a:pPr>
            <a:endParaRPr lang="en-GB" altLang="en-US" dirty="0">
              <a:latin typeface="Arial" panose="020B0604020202020204" pitchFamily="34" charset="0"/>
              <a:cs typeface="Arial" panose="020B0604020202020204" pitchFamily="34" charset="0"/>
            </a:endParaRPr>
          </a:p>
          <a:p>
            <a:pPr>
              <a:spcBef>
                <a:spcPct val="0"/>
              </a:spcBef>
            </a:pPr>
            <a:r>
              <a:rPr lang="en-GB" altLang="en-US" dirty="0">
                <a:latin typeface="Arial" panose="020B0604020202020204" pitchFamily="34" charset="0"/>
                <a:cs typeface="Arial" panose="020B0604020202020204" pitchFamily="34" charset="0"/>
              </a:rPr>
              <a:t>Parents are also asked to contribute towards swimming lessons. Children receive a term’s swimming lessons every year. For 2026-2027, the cost will be £30.</a:t>
            </a:r>
          </a:p>
          <a:p>
            <a:pPr>
              <a:spcBef>
                <a:spcPct val="0"/>
              </a:spcBef>
            </a:pPr>
            <a:endParaRPr lang="en-GB" altLang="en-US"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Year 5 overnight trip to Winchester Science Museum ;  approx. £65. </a:t>
            </a:r>
          </a:p>
        </p:txBody>
      </p:sp>
    </p:spTree>
    <p:extLst>
      <p:ext uri="{BB962C8B-B14F-4D97-AF65-F5344CB8AC3E}">
        <p14:creationId xmlns:p14="http://schemas.microsoft.com/office/powerpoint/2010/main" val="38102149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48D02B50-9A55-4EA5-9910-CE8721AA8497}"/>
              </a:ext>
            </a:extLst>
          </p:cNvPr>
          <p:cNvSpPr>
            <a:spLocks noGrp="1"/>
          </p:cNvSpPr>
          <p:nvPr>
            <p:ph idx="1"/>
          </p:nvPr>
        </p:nvSpPr>
        <p:spPr>
          <a:xfrm>
            <a:off x="755576" y="764704"/>
            <a:ext cx="8136904" cy="5845646"/>
          </a:xfrm>
        </p:spPr>
        <p:txBody>
          <a:bodyPr>
            <a:noAutofit/>
          </a:bodyPr>
          <a:lstStyle/>
          <a:p>
            <a:pPr marL="0" indent="0">
              <a:buNone/>
            </a:pPr>
            <a:r>
              <a:rPr lang="en-US" sz="2600" dirty="0"/>
              <a:t>Additional academic monitoring and support as needed. </a:t>
            </a:r>
          </a:p>
          <a:p>
            <a:pPr marL="0" indent="0">
              <a:buNone/>
            </a:pPr>
            <a:r>
              <a:rPr lang="en-US" sz="2600" dirty="0"/>
              <a:t>Fantastic enrichment opportunities and resources in school (author visits, new reading texts, digital equipment).</a:t>
            </a:r>
          </a:p>
          <a:p>
            <a:pPr marL="0" indent="0">
              <a:buNone/>
            </a:pPr>
            <a:r>
              <a:rPr lang="en-GB" sz="2600" dirty="0"/>
              <a:t>Trips and workshops paid for, plus u</a:t>
            </a:r>
            <a:r>
              <a:rPr lang="en-US" sz="2600" dirty="0"/>
              <a:t>p to 50% contribution towards residential trips.</a:t>
            </a:r>
          </a:p>
          <a:p>
            <a:pPr marL="0" indent="0">
              <a:buNone/>
            </a:pPr>
            <a:r>
              <a:rPr lang="en-US" sz="2600" dirty="0"/>
              <a:t>New this year – 15% of the PP is available to you to put towards extra curricular clubs at school, or music lessons. This is £222 this academic year.</a:t>
            </a:r>
          </a:p>
          <a:p>
            <a:pPr marL="0" indent="0">
              <a:buNone/>
            </a:pPr>
            <a:r>
              <a:rPr lang="en-US" sz="2600" dirty="0"/>
              <a:t>Some families are eligible for Free School meals as well as Pupil Premium funding. </a:t>
            </a:r>
          </a:p>
          <a:p>
            <a:pPr marL="0" indent="0" algn="ctr">
              <a:buNone/>
            </a:pPr>
            <a:r>
              <a:rPr lang="en-US" sz="2600" b="1" u="sng" dirty="0"/>
              <a:t>If you feel you may be eligible, please speak with the Office to complete the forms, or access them via the school website.</a:t>
            </a:r>
            <a:endParaRPr lang="en-GB" sz="2600" b="1" u="sng" dirty="0"/>
          </a:p>
        </p:txBody>
      </p:sp>
      <p:sp>
        <p:nvSpPr>
          <p:cNvPr id="6" name="Title 1">
            <a:extLst>
              <a:ext uri="{FF2B5EF4-FFF2-40B4-BE49-F238E27FC236}">
                <a16:creationId xmlns:a16="http://schemas.microsoft.com/office/drawing/2014/main" id="{16B7F64B-1B38-4919-85D3-7309E953D9CE}"/>
              </a:ext>
            </a:extLst>
          </p:cNvPr>
          <p:cNvSpPr txBox="1">
            <a:spLocks/>
          </p:cNvSpPr>
          <p:nvPr/>
        </p:nvSpPr>
        <p:spPr>
          <a:xfrm>
            <a:off x="755576" y="116632"/>
            <a:ext cx="7848872" cy="648072"/>
          </a:xfrm>
          <a:prstGeom prst="rect">
            <a:avLst/>
          </a:prstGeom>
        </p:spPr>
        <p:txBody>
          <a:bodyPr vert="horz" lIns="91440" tIns="45720" rIns="91440" bIns="45720" rtlCol="0" anchor="t">
            <a:normAutofit fontScale="90000"/>
          </a:bodyPr>
          <a:lst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en-GB" b="1" dirty="0">
                <a:effectLst>
                  <a:outerShdw blurRad="38100" dist="38100" dir="2700000" algn="tl">
                    <a:srgbClr val="000000">
                      <a:alpha val="43137"/>
                    </a:srgbClr>
                  </a:outerShdw>
                </a:effectLst>
              </a:rPr>
              <a:t>Pupil Premium &amp; Free School Meals</a:t>
            </a:r>
          </a:p>
        </p:txBody>
      </p:sp>
    </p:spTree>
    <p:extLst>
      <p:ext uri="{BB962C8B-B14F-4D97-AF65-F5344CB8AC3E}">
        <p14:creationId xmlns:p14="http://schemas.microsoft.com/office/powerpoint/2010/main" val="40898092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F8987A-4306-4713-9616-D58EF60472B3}"/>
              </a:ext>
            </a:extLst>
          </p:cNvPr>
          <p:cNvSpPr>
            <a:spLocks noGrp="1"/>
          </p:cNvSpPr>
          <p:nvPr>
            <p:ph type="title"/>
          </p:nvPr>
        </p:nvSpPr>
        <p:spPr>
          <a:xfrm>
            <a:off x="755576" y="247650"/>
            <a:ext cx="7200900" cy="1485900"/>
          </a:xfrm>
        </p:spPr>
        <p:txBody>
          <a:bodyPr/>
          <a:lstStyle/>
          <a:p>
            <a:r>
              <a:rPr lang="en-GB" b="1" dirty="0">
                <a:effectLst>
                  <a:outerShdw blurRad="38100" dist="38100" dir="2700000" algn="tl">
                    <a:srgbClr val="000000">
                      <a:alpha val="43137"/>
                    </a:srgbClr>
                  </a:outerShdw>
                </a:effectLst>
              </a:rPr>
              <a:t>SEN</a:t>
            </a:r>
          </a:p>
        </p:txBody>
      </p:sp>
      <p:sp>
        <p:nvSpPr>
          <p:cNvPr id="8" name="Content Placeholder 2">
            <a:extLst>
              <a:ext uri="{FF2B5EF4-FFF2-40B4-BE49-F238E27FC236}">
                <a16:creationId xmlns:a16="http://schemas.microsoft.com/office/drawing/2014/main" id="{A9F2D5B6-6649-4711-B4B8-275A6BB47CE7}"/>
              </a:ext>
            </a:extLst>
          </p:cNvPr>
          <p:cNvSpPr>
            <a:spLocks noGrp="1"/>
          </p:cNvSpPr>
          <p:nvPr>
            <p:ph idx="1"/>
          </p:nvPr>
        </p:nvSpPr>
        <p:spPr>
          <a:xfrm>
            <a:off x="755576" y="1196752"/>
            <a:ext cx="7920880" cy="5112568"/>
          </a:xfrm>
        </p:spPr>
        <p:txBody>
          <a:bodyPr>
            <a:normAutofit/>
          </a:bodyPr>
          <a:lstStyle/>
          <a:p>
            <a:pPr marL="0" indent="0">
              <a:buNone/>
            </a:pPr>
            <a:r>
              <a:rPr lang="en-GB" sz="4000" dirty="0"/>
              <a:t>If you have concerns, or with to discuss something, speak with class teachers in the first instance. They know your child best in school. </a:t>
            </a:r>
          </a:p>
          <a:p>
            <a:pPr marL="0" indent="0">
              <a:buNone/>
            </a:pPr>
            <a:endParaRPr lang="en-GB" sz="4000" dirty="0"/>
          </a:p>
          <a:p>
            <a:pPr marL="0" indent="0">
              <a:buNone/>
            </a:pPr>
            <a:r>
              <a:rPr lang="en-GB" sz="4000" dirty="0"/>
              <a:t>Following that, SEND Surgery – Tuesday mornings (book through Mrs Khan – Office). </a:t>
            </a:r>
          </a:p>
          <a:p>
            <a:pPr marL="0" indent="0">
              <a:buNone/>
            </a:pPr>
            <a:endParaRPr lang="en-GB" sz="4000" dirty="0"/>
          </a:p>
        </p:txBody>
      </p:sp>
    </p:spTree>
    <p:extLst>
      <p:ext uri="{BB962C8B-B14F-4D97-AF65-F5344CB8AC3E}">
        <p14:creationId xmlns:p14="http://schemas.microsoft.com/office/powerpoint/2010/main" val="883773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F8987A-4306-4713-9616-D58EF60472B3}"/>
              </a:ext>
            </a:extLst>
          </p:cNvPr>
          <p:cNvSpPr>
            <a:spLocks noGrp="1"/>
          </p:cNvSpPr>
          <p:nvPr>
            <p:ph type="title"/>
          </p:nvPr>
        </p:nvSpPr>
        <p:spPr>
          <a:xfrm>
            <a:off x="755576" y="247650"/>
            <a:ext cx="7200900" cy="1485900"/>
          </a:xfrm>
        </p:spPr>
        <p:txBody>
          <a:bodyPr/>
          <a:lstStyle/>
          <a:p>
            <a:r>
              <a:rPr lang="en-US" b="1" dirty="0">
                <a:effectLst>
                  <a:outerShdw blurRad="38100" dist="38100" dir="2700000" algn="tl">
                    <a:srgbClr val="000000">
                      <a:alpha val="43137"/>
                    </a:srgbClr>
                  </a:outerShdw>
                </a:effectLst>
              </a:rPr>
              <a:t>D</a:t>
            </a:r>
            <a:r>
              <a:rPr lang="en-GB" b="1" dirty="0" err="1">
                <a:effectLst>
                  <a:outerShdw blurRad="38100" dist="38100" dir="2700000" algn="tl">
                    <a:srgbClr val="000000">
                      <a:alpha val="43137"/>
                    </a:srgbClr>
                  </a:outerShdw>
                </a:effectLst>
              </a:rPr>
              <a:t>ates</a:t>
            </a:r>
            <a:endParaRPr lang="en-GB" b="1" dirty="0">
              <a:effectLst>
                <a:outerShdw blurRad="38100" dist="38100" dir="2700000" algn="tl">
                  <a:srgbClr val="000000">
                    <a:alpha val="43137"/>
                  </a:srgbClr>
                </a:outerShdw>
              </a:effectLst>
            </a:endParaRPr>
          </a:p>
        </p:txBody>
      </p:sp>
      <p:sp>
        <p:nvSpPr>
          <p:cNvPr id="8" name="Content Placeholder 2">
            <a:extLst>
              <a:ext uri="{FF2B5EF4-FFF2-40B4-BE49-F238E27FC236}">
                <a16:creationId xmlns:a16="http://schemas.microsoft.com/office/drawing/2014/main" id="{A9F2D5B6-6649-4711-B4B8-275A6BB47CE7}"/>
              </a:ext>
            </a:extLst>
          </p:cNvPr>
          <p:cNvSpPr>
            <a:spLocks noGrp="1"/>
          </p:cNvSpPr>
          <p:nvPr>
            <p:ph idx="1"/>
          </p:nvPr>
        </p:nvSpPr>
        <p:spPr>
          <a:xfrm>
            <a:off x="755576" y="1196752"/>
            <a:ext cx="7920880" cy="5112568"/>
          </a:xfrm>
        </p:spPr>
        <p:txBody>
          <a:bodyPr>
            <a:normAutofit/>
          </a:bodyPr>
          <a:lstStyle/>
          <a:p>
            <a:pPr marL="0" indent="0">
              <a:buNone/>
            </a:pPr>
            <a:r>
              <a:rPr lang="en-US" sz="3200" dirty="0"/>
              <a:t>6</a:t>
            </a:r>
            <a:r>
              <a:rPr lang="en-GB" sz="3200" baseline="30000" dirty="0" err="1"/>
              <a:t>th</a:t>
            </a:r>
            <a:r>
              <a:rPr lang="en-GB" sz="3200" dirty="0"/>
              <a:t> Oct : Harvest festival 9:30am</a:t>
            </a:r>
          </a:p>
          <a:p>
            <a:pPr marL="0" indent="0">
              <a:buNone/>
            </a:pPr>
            <a:r>
              <a:rPr lang="en-US" sz="3200" dirty="0"/>
              <a:t>S</a:t>
            </a:r>
            <a:r>
              <a:rPr lang="en-GB" sz="3200" dirty="0" err="1"/>
              <a:t>pring</a:t>
            </a:r>
            <a:r>
              <a:rPr lang="en-GB" sz="3200" dirty="0"/>
              <a:t> term : Woking mosque (tbc)</a:t>
            </a:r>
          </a:p>
          <a:p>
            <a:pPr marL="0" indent="0">
              <a:buNone/>
            </a:pPr>
            <a:r>
              <a:rPr lang="en-US" sz="3200" dirty="0"/>
              <a:t>24</a:t>
            </a:r>
            <a:r>
              <a:rPr lang="en-US" sz="3200" baseline="30000" dirty="0"/>
              <a:t>th</a:t>
            </a:r>
            <a:r>
              <a:rPr lang="en-US" sz="3200" dirty="0"/>
              <a:t> -25</a:t>
            </a:r>
            <a:r>
              <a:rPr lang="en-US" sz="3200" baseline="30000" dirty="0"/>
              <a:t>th</a:t>
            </a:r>
            <a:r>
              <a:rPr lang="en-US" sz="3200" dirty="0"/>
              <a:t> June : Sleepover Winchester Science museum. </a:t>
            </a:r>
            <a:endParaRPr lang="en-GB" sz="3200" dirty="0"/>
          </a:p>
          <a:p>
            <a:pPr marL="0" indent="0">
              <a:buNone/>
            </a:pPr>
            <a:endParaRPr lang="en-GB" sz="3200" dirty="0"/>
          </a:p>
        </p:txBody>
      </p:sp>
    </p:spTree>
    <p:extLst>
      <p:ext uri="{BB962C8B-B14F-4D97-AF65-F5344CB8AC3E}">
        <p14:creationId xmlns:p14="http://schemas.microsoft.com/office/powerpoint/2010/main" val="34737169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60FE2-778B-413E-BF96-4B7A7BEC84E3}"/>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FC7D024E-EFB4-4FEA-891A-A05CA3A891A0}"/>
              </a:ext>
            </a:extLst>
          </p:cNvPr>
          <p:cNvSpPr>
            <a:spLocks noGrp="1"/>
          </p:cNvSpPr>
          <p:nvPr>
            <p:ph idx="1"/>
          </p:nvPr>
        </p:nvSpPr>
        <p:spPr/>
        <p:txBody>
          <a:bodyPr>
            <a:normAutofit/>
          </a:bodyPr>
          <a:lstStyle/>
          <a:p>
            <a:pPr marL="0" indent="0">
              <a:buNone/>
            </a:pPr>
            <a:r>
              <a:rPr lang="en-GB" sz="2800" dirty="0"/>
              <a:t>Contact us at…</a:t>
            </a:r>
          </a:p>
          <a:p>
            <a:r>
              <a:rPr lang="en-GB" sz="2800" dirty="0"/>
              <a:t>j.page@horsell-junior.surrey.sch.uk</a:t>
            </a:r>
          </a:p>
          <a:p>
            <a:r>
              <a:rPr lang="en-GB" sz="2800" dirty="0"/>
              <a:t>c.mundell@horsell-junior.surrey.sch.uk</a:t>
            </a:r>
          </a:p>
          <a:p>
            <a:r>
              <a:rPr lang="en-GB" sz="2800" dirty="0"/>
              <a:t>k.cusdin@horsell-junior.surrey.sch.uk</a:t>
            </a:r>
          </a:p>
          <a:p>
            <a:endParaRPr lang="en-GB" sz="2800" dirty="0"/>
          </a:p>
          <a:p>
            <a:r>
              <a:rPr lang="en-GB" sz="2800" dirty="0"/>
              <a:t>office@horsell-junior.surrey.sch.uk</a:t>
            </a:r>
          </a:p>
        </p:txBody>
      </p:sp>
    </p:spTree>
    <p:extLst>
      <p:ext uri="{BB962C8B-B14F-4D97-AF65-F5344CB8AC3E}">
        <p14:creationId xmlns:p14="http://schemas.microsoft.com/office/powerpoint/2010/main" val="13035467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43507" y="2852936"/>
            <a:ext cx="8856984" cy="1470025"/>
          </a:xfrm>
        </p:spPr>
        <p:txBody>
          <a:bodyPr/>
          <a:lstStyle/>
          <a:p>
            <a:pPr eaLnBrk="1" hangingPunct="1"/>
            <a:r>
              <a:rPr lang="en-GB" altLang="en-US" sz="7200" b="1" dirty="0"/>
              <a:t>Thank you for coming</a:t>
            </a:r>
            <a:endParaRPr lang="en-US" altLang="en-US" sz="7200" b="1" dirty="0"/>
          </a:p>
        </p:txBody>
      </p:sp>
      <p:pic>
        <p:nvPicPr>
          <p:cNvPr id="3" name="Picture 2" descr="Horsell C of E Junior School - Woking">
            <a:extLst>
              <a:ext uri="{FF2B5EF4-FFF2-40B4-BE49-F238E27FC236}">
                <a16:creationId xmlns:a16="http://schemas.microsoft.com/office/drawing/2014/main" id="{E8AF8A94-2CDA-4F0E-9B8F-48234E8931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0161" y="689260"/>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916662"/>
      </p:ext>
    </p:extLst>
  </p:cSld>
  <p:clrMapOvr>
    <a:masterClrMapping/>
  </p:clrMapOvr>
</p:sld>
</file>

<file path=ppt/theme/theme1.xml><?xml version="1.0" encoding="utf-8"?>
<a:theme xmlns:a="http://schemas.openxmlformats.org/drawingml/2006/main" name="Cro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TM10001105[[fn=Crop]]</Template>
  <TotalTime>1596</TotalTime>
  <Words>1803</Words>
  <Application>Microsoft Office PowerPoint</Application>
  <PresentationFormat>On-screen Show (4:3)</PresentationFormat>
  <Paragraphs>188</Paragraphs>
  <Slides>26</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ＭＳ Ｐゴシック</vt:lpstr>
      <vt:lpstr>Arial</vt:lpstr>
      <vt:lpstr>Calibri</vt:lpstr>
      <vt:lpstr>Franklin Gothic Book</vt:lpstr>
      <vt:lpstr>Wingdings</vt:lpstr>
      <vt:lpstr>Crop</vt:lpstr>
      <vt:lpstr>PowerPoint Presentation</vt:lpstr>
      <vt:lpstr>Outline of the session  </vt:lpstr>
      <vt:lpstr>Meet the Year 5 Team</vt:lpstr>
      <vt:lpstr>The Team</vt:lpstr>
      <vt:lpstr>PowerPoint Presentation</vt:lpstr>
      <vt:lpstr>In year 5 we are aiming to be…</vt:lpstr>
      <vt:lpstr>Communication</vt:lpstr>
      <vt:lpstr>Home - school communication</vt:lpstr>
      <vt:lpstr>Year 5  Curriculum</vt:lpstr>
      <vt:lpstr>Year 5 Curriculum this term Maths : place value      +, -, x and ÷          fractions English : narratives, biographies Science : properties of materials History : the life of Henry VIII Geography : deserts Art : portraits DT : Tudor houses Computing : systems and databases</vt:lpstr>
      <vt:lpstr>Reading</vt:lpstr>
      <vt:lpstr>Maths</vt:lpstr>
      <vt:lpstr>Knowledge Organisers</vt:lpstr>
      <vt:lpstr>Homework</vt:lpstr>
      <vt:lpstr>Uniform</vt:lpstr>
      <vt:lpstr>Uniform dress code</vt:lpstr>
      <vt:lpstr>Stationery </vt:lpstr>
      <vt:lpstr>Fixtures and clubs</vt:lpstr>
      <vt:lpstr>How you can help…</vt:lpstr>
      <vt:lpstr>Volunteers</vt:lpstr>
      <vt:lpstr>Money Matters</vt:lpstr>
      <vt:lpstr>PowerPoint Presentation</vt:lpstr>
      <vt:lpstr>SEN</vt:lpstr>
      <vt:lpstr>Dates</vt:lpstr>
      <vt:lpstr>Any questions?</vt:lpstr>
      <vt:lpstr>Thank you for coming</vt:lpstr>
    </vt:vector>
  </TitlesOfParts>
  <Company>Horsell CofE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dc:title>
  <dc:creator>Nigel Penstone</dc:creator>
  <cp:lastModifiedBy>Georgina Gunning</cp:lastModifiedBy>
  <cp:revision>134</cp:revision>
  <cp:lastPrinted>2023-09-11T09:05:11Z</cp:lastPrinted>
  <dcterms:created xsi:type="dcterms:W3CDTF">2017-09-21T08:33:13Z</dcterms:created>
  <dcterms:modified xsi:type="dcterms:W3CDTF">2026-09-09T13:30:49Z</dcterms:modified>
</cp:coreProperties>
</file>