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63" r:id="rId5"/>
    <p:sldId id="265" r:id="rId6"/>
    <p:sldId id="266" r:id="rId7"/>
    <p:sldId id="26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6305" autoAdjust="0"/>
  </p:normalViewPr>
  <p:slideViewPr>
    <p:cSldViewPr snapToGrid="0">
      <p:cViewPr varScale="1">
        <p:scale>
          <a:sx n="98" d="100"/>
          <a:sy n="98" d="100"/>
        </p:scale>
        <p:origin x="101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2843D-840A-4C3E-8784-32591F3944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BEA5A91-1763-401D-A438-C0FB58F90E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2FC2EA-E141-4322-982B-BBF9F3565DD0}"/>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5" name="Footer Placeholder 4">
            <a:extLst>
              <a:ext uri="{FF2B5EF4-FFF2-40B4-BE49-F238E27FC236}">
                <a16:creationId xmlns:a16="http://schemas.microsoft.com/office/drawing/2014/main" id="{3CF2FEC2-7BDB-46EC-82C1-DCE61B2582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516669-40EB-4DF6-918C-4548E87A2535}"/>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3506116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59961-AD78-4B77-8C11-FE9943210A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0B6CB70-0591-4764-977E-6F39C62663F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19B496-E98C-4637-B6A6-8CC55814FF64}"/>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5" name="Footer Placeholder 4">
            <a:extLst>
              <a:ext uri="{FF2B5EF4-FFF2-40B4-BE49-F238E27FC236}">
                <a16:creationId xmlns:a16="http://schemas.microsoft.com/office/drawing/2014/main" id="{28E2E909-5812-472A-9228-CCD016E0E4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108055-081C-4E93-9299-4781A9162366}"/>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468918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13F8B-80AE-422F-BC2A-7B48BD10BA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0826AF8-3E4B-4D66-B04F-1639C58514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A0B2A75-4950-4F63-9AD6-6294CE8323AE}"/>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5" name="Footer Placeholder 4">
            <a:extLst>
              <a:ext uri="{FF2B5EF4-FFF2-40B4-BE49-F238E27FC236}">
                <a16:creationId xmlns:a16="http://schemas.microsoft.com/office/drawing/2014/main" id="{98F6A8B9-E0BB-4322-A5D1-5BEB459516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98D85C-D464-4A92-A277-F6A7D0A153F4}"/>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1943031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50013-3FF4-46D7-91EA-69DBE8ABC5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E9378E-3F56-4A75-B3F9-B6C7D6F3BDF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F5D6F49-F491-443B-B21C-99EB8E83439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9D9E81-DEEE-4C76-9EF4-FACD06EE5992}"/>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6" name="Footer Placeholder 5">
            <a:extLst>
              <a:ext uri="{FF2B5EF4-FFF2-40B4-BE49-F238E27FC236}">
                <a16:creationId xmlns:a16="http://schemas.microsoft.com/office/drawing/2014/main" id="{7607D4C5-9DD3-4014-A7A2-FF46F5CA4E6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8DF92F-72C8-4529-BC57-D5F642D942F2}"/>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381824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3ECB5-8557-4443-84DA-D22D037F5E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3C3B9A6-85C8-4F51-9CEE-120E2E8ABA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CEEEE06-DA8F-4CEB-AF6D-2886079E889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B5CC1EB-DDB9-4720-B0FE-20A00E03C5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E98CFD-6E76-45AE-A1F1-5C3783500A4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655680-20A3-469E-8AA9-0BCE82B21F5C}"/>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8" name="Footer Placeholder 7">
            <a:extLst>
              <a:ext uri="{FF2B5EF4-FFF2-40B4-BE49-F238E27FC236}">
                <a16:creationId xmlns:a16="http://schemas.microsoft.com/office/drawing/2014/main" id="{4CADF98B-82C4-471F-A8CC-C066817505C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DADAAC8-124C-4F73-9B9E-9C4E4FAC3F21}"/>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950007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5D4ED-3CC2-42E7-9657-F570BAC375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27CA972-198F-4DCC-8829-A827863725FB}"/>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4" name="Footer Placeholder 3">
            <a:extLst>
              <a:ext uri="{FF2B5EF4-FFF2-40B4-BE49-F238E27FC236}">
                <a16:creationId xmlns:a16="http://schemas.microsoft.com/office/drawing/2014/main" id="{076B7DA6-965D-48DA-89CA-58A9CA4F34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12D2B4-9005-4571-8251-F77D75113F57}"/>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1652863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B1209A-62BC-4670-BB6B-648E2D400A9F}"/>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3" name="Footer Placeholder 2">
            <a:extLst>
              <a:ext uri="{FF2B5EF4-FFF2-40B4-BE49-F238E27FC236}">
                <a16:creationId xmlns:a16="http://schemas.microsoft.com/office/drawing/2014/main" id="{7DAF912D-5A7A-427F-AB85-5A8203DF08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E755CC-E109-4F68-B8E9-1BEB26DFF185}"/>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3629563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8BF96-B3DF-4DA3-A6B3-625B63A4F8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3423AE6-C191-4BF8-8728-4FF86FBC49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4DCA9C4-75D9-4B28-BEDE-1008DA343A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DFD3220-A941-4E86-B3D4-1B7A8443814A}"/>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6" name="Footer Placeholder 5">
            <a:extLst>
              <a:ext uri="{FF2B5EF4-FFF2-40B4-BE49-F238E27FC236}">
                <a16:creationId xmlns:a16="http://schemas.microsoft.com/office/drawing/2014/main" id="{BFB133E9-30B6-4414-9CC7-12E513578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0B51CC-C86A-4B65-B8C7-CB3854A1A05E}"/>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3359279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23916-3D85-4860-90A9-457F9A0D6C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2925445-FEB4-41F0-B683-E7B139871F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AE7C74-2752-4604-9AD4-5BB3973C2D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2B830D4-919E-4005-BC17-0F7742C94654}"/>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6" name="Footer Placeholder 5">
            <a:extLst>
              <a:ext uri="{FF2B5EF4-FFF2-40B4-BE49-F238E27FC236}">
                <a16:creationId xmlns:a16="http://schemas.microsoft.com/office/drawing/2014/main" id="{C1B1339D-BFA4-45E6-8068-174C8C364F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314CA-BEEB-41BB-A8F0-D0E34153DE08}"/>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1297922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61D44-3B4A-4E2A-B9BC-398EE2FA35D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B5855F-6F1C-4D86-96A1-22460B91D48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69E4CC-D7BE-4555-B491-27B78F3F1B8F}"/>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5" name="Footer Placeholder 4">
            <a:extLst>
              <a:ext uri="{FF2B5EF4-FFF2-40B4-BE49-F238E27FC236}">
                <a16:creationId xmlns:a16="http://schemas.microsoft.com/office/drawing/2014/main" id="{552D9910-BC2E-4644-8778-6DBCB6623C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B850C7-5681-47FD-BF81-F44AE0A650FB}"/>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1523372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5CC8F74-CCDD-4F6F-8DAF-10F64D27D7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3F8F80-C841-4A8D-B23D-590D80EBBE0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F2A722-4CF7-42D8-9851-C090DEAD69AB}"/>
              </a:ext>
            </a:extLst>
          </p:cNvPr>
          <p:cNvSpPr>
            <a:spLocks noGrp="1"/>
          </p:cNvSpPr>
          <p:nvPr>
            <p:ph type="dt" sz="half" idx="10"/>
          </p:nvPr>
        </p:nvSpPr>
        <p:spPr/>
        <p:txBody>
          <a:bodyPr/>
          <a:lstStyle/>
          <a:p>
            <a:fld id="{02EC899A-FDE7-41D9-B77C-59588FD97E83}" type="datetimeFigureOut">
              <a:rPr lang="en-GB" smtClean="0"/>
              <a:t>21/01/2026</a:t>
            </a:fld>
            <a:endParaRPr lang="en-GB"/>
          </a:p>
        </p:txBody>
      </p:sp>
      <p:sp>
        <p:nvSpPr>
          <p:cNvPr id="5" name="Footer Placeholder 4">
            <a:extLst>
              <a:ext uri="{FF2B5EF4-FFF2-40B4-BE49-F238E27FC236}">
                <a16:creationId xmlns:a16="http://schemas.microsoft.com/office/drawing/2014/main" id="{0BD952A9-3C1E-4C77-B4CF-B1BF887C6D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C38DD9-86C9-401A-9182-74B6336FE8B6}"/>
              </a:ext>
            </a:extLst>
          </p:cNvPr>
          <p:cNvSpPr>
            <a:spLocks noGrp="1"/>
          </p:cNvSpPr>
          <p:nvPr>
            <p:ph type="sldNum" sz="quarter" idx="12"/>
          </p:nvPr>
        </p:nvSpPr>
        <p:spPr/>
        <p:txBody>
          <a:bodyPr/>
          <a:lstStyle/>
          <a:p>
            <a:fld id="{82FC517F-02EE-4AF5-B5DD-DC8342A45689}" type="slidenum">
              <a:rPr lang="en-GB" smtClean="0"/>
              <a:t>‹#›</a:t>
            </a:fld>
            <a:endParaRPr lang="en-GB"/>
          </a:p>
        </p:txBody>
      </p:sp>
    </p:spTree>
    <p:extLst>
      <p:ext uri="{BB962C8B-B14F-4D97-AF65-F5344CB8AC3E}">
        <p14:creationId xmlns:p14="http://schemas.microsoft.com/office/powerpoint/2010/main" val="4294525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D732E22-2F08-4637-83AC-737D0E75D6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6D16A3-01D9-43E9-8DBC-988148A8D2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88DCA6-3A19-40A2-BDEF-DB0CFF6B0F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EC899A-FDE7-41D9-B77C-59588FD97E83}" type="datetimeFigureOut">
              <a:rPr lang="en-GB" smtClean="0"/>
              <a:t>21/01/2026</a:t>
            </a:fld>
            <a:endParaRPr lang="en-GB"/>
          </a:p>
        </p:txBody>
      </p:sp>
      <p:sp>
        <p:nvSpPr>
          <p:cNvPr id="5" name="Footer Placeholder 4">
            <a:extLst>
              <a:ext uri="{FF2B5EF4-FFF2-40B4-BE49-F238E27FC236}">
                <a16:creationId xmlns:a16="http://schemas.microsoft.com/office/drawing/2014/main" id="{DCCCCC0F-B1DB-4B11-A37F-0FCC154C6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8643AE9-2375-4913-8FD4-64D7A4E9A6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FC517F-02EE-4AF5-B5DD-DC8342A45689}" type="slidenum">
              <a:rPr lang="en-GB" smtClean="0"/>
              <a:t>‹#›</a:t>
            </a:fld>
            <a:endParaRPr lang="en-GB"/>
          </a:p>
        </p:txBody>
      </p:sp>
    </p:spTree>
    <p:extLst>
      <p:ext uri="{BB962C8B-B14F-4D97-AF65-F5344CB8AC3E}">
        <p14:creationId xmlns:p14="http://schemas.microsoft.com/office/powerpoint/2010/main" val="36096629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0F8FA-5D04-48DE-A1BB-C3CCEB78ED5E}"/>
              </a:ext>
            </a:extLst>
          </p:cNvPr>
          <p:cNvSpPr>
            <a:spLocks noGrp="1"/>
          </p:cNvSpPr>
          <p:nvPr>
            <p:ph type="ctrTitle"/>
          </p:nvPr>
        </p:nvSpPr>
        <p:spPr>
          <a:xfrm>
            <a:off x="1448499" y="2187765"/>
            <a:ext cx="9144000" cy="2728184"/>
          </a:xfrm>
        </p:spPr>
        <p:txBody>
          <a:bodyPr>
            <a:normAutofit fontScale="90000"/>
          </a:bodyPr>
          <a:lstStyle/>
          <a:p>
            <a:r>
              <a:rPr lang="en-GB" dirty="0"/>
              <a:t>Relationships and</a:t>
            </a:r>
            <a:br>
              <a:rPr lang="en-GB" dirty="0"/>
            </a:br>
            <a:r>
              <a:rPr lang="en-GB" dirty="0"/>
              <a:t>Sex Education (RSE)</a:t>
            </a:r>
            <a:br>
              <a:rPr lang="en-GB" dirty="0"/>
            </a:br>
            <a:r>
              <a:rPr lang="en-GB" dirty="0"/>
              <a:t>and Health Education</a:t>
            </a:r>
            <a:br>
              <a:rPr lang="en-GB" dirty="0"/>
            </a:br>
            <a:br>
              <a:rPr lang="en-GB" dirty="0"/>
            </a:br>
            <a:r>
              <a:rPr lang="en-GB" sz="3100" dirty="0"/>
              <a:t>At Horsell Junior School</a:t>
            </a:r>
          </a:p>
        </p:txBody>
      </p:sp>
    </p:spTree>
    <p:extLst>
      <p:ext uri="{BB962C8B-B14F-4D97-AF65-F5344CB8AC3E}">
        <p14:creationId xmlns:p14="http://schemas.microsoft.com/office/powerpoint/2010/main" val="2176907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8C0C803-9074-44C3-AC1F-19394AC680F1}"/>
              </a:ext>
            </a:extLst>
          </p:cNvPr>
          <p:cNvSpPr/>
          <p:nvPr/>
        </p:nvSpPr>
        <p:spPr>
          <a:xfrm>
            <a:off x="654341" y="533230"/>
            <a:ext cx="10310070" cy="5355312"/>
          </a:xfrm>
          <a:prstGeom prst="rect">
            <a:avLst/>
          </a:prstGeom>
        </p:spPr>
        <p:txBody>
          <a:bodyPr wrap="square">
            <a:spAutoFit/>
          </a:bodyPr>
          <a:lstStyle/>
          <a:p>
            <a:r>
              <a:rPr lang="en-GB" sz="2400" u="sng" dirty="0"/>
              <a:t>Definition of PSHE </a:t>
            </a:r>
          </a:p>
          <a:p>
            <a:endParaRPr lang="en-GB" sz="2400" dirty="0"/>
          </a:p>
          <a:p>
            <a:r>
              <a:rPr lang="en-GB" sz="2400" dirty="0"/>
              <a:t>“PSHE is a planned programme of learning opportunities and experiences that help children and young people grow and develop as individuals and as members of families and communities. It helps to equip them with knowledge, understanding and practical skills, appropriate to their age and maturity, </a:t>
            </a:r>
            <a:r>
              <a:rPr lang="en-GB" sz="2400" b="1" dirty="0"/>
              <a:t>in order to live healthy, safe, fulfilled and responsible lives</a:t>
            </a:r>
            <a:r>
              <a:rPr lang="en-GB" sz="2400" dirty="0"/>
              <a:t>. PSHE also enables children and young people to reflect on and clarify their own values and attitudes, and explore the complex and sometimes conflicting range of values and attitudes they encounter now and in the future. In short, PSHE makes a significant contribution to children and young people’s personal, spiritual, moral, social and cultural development.” </a:t>
            </a:r>
          </a:p>
          <a:p>
            <a:endParaRPr lang="en-GB" dirty="0"/>
          </a:p>
          <a:p>
            <a:endParaRPr lang="en-GB" dirty="0"/>
          </a:p>
          <a:p>
            <a:r>
              <a:rPr lang="en-GB" i="1" dirty="0"/>
              <a:t>National PSHE CPD Programme, 2015, Babcock 4S &amp; University of Roehampton </a:t>
            </a:r>
          </a:p>
        </p:txBody>
      </p:sp>
    </p:spTree>
    <p:extLst>
      <p:ext uri="{BB962C8B-B14F-4D97-AF65-F5344CB8AC3E}">
        <p14:creationId xmlns:p14="http://schemas.microsoft.com/office/powerpoint/2010/main" val="1011387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010955C-C698-4D38-986A-5A7DB758A311}"/>
              </a:ext>
            </a:extLst>
          </p:cNvPr>
          <p:cNvSpPr>
            <a:spLocks noGrp="1"/>
          </p:cNvSpPr>
          <p:nvPr>
            <p:ph type="title"/>
          </p:nvPr>
        </p:nvSpPr>
        <p:spPr/>
        <p:txBody>
          <a:bodyPr/>
          <a:lstStyle/>
          <a:p>
            <a:r>
              <a:rPr lang="en-GB" b="1" u="sng" dirty="0"/>
              <a:t>DfE</a:t>
            </a:r>
          </a:p>
        </p:txBody>
      </p:sp>
      <p:sp>
        <p:nvSpPr>
          <p:cNvPr id="5" name="Content Placeholder 4">
            <a:extLst>
              <a:ext uri="{FF2B5EF4-FFF2-40B4-BE49-F238E27FC236}">
                <a16:creationId xmlns:a16="http://schemas.microsoft.com/office/drawing/2014/main" id="{C5F8F391-89DF-4865-A286-CCBB01869FCE}"/>
              </a:ext>
            </a:extLst>
          </p:cNvPr>
          <p:cNvSpPr>
            <a:spLocks noGrp="1"/>
          </p:cNvSpPr>
          <p:nvPr>
            <p:ph idx="1"/>
          </p:nvPr>
        </p:nvSpPr>
        <p:spPr/>
        <p:txBody>
          <a:bodyPr>
            <a:normAutofit/>
          </a:bodyPr>
          <a:lstStyle/>
          <a:p>
            <a:r>
              <a:rPr lang="en-GB" dirty="0"/>
              <a:t>In primary schools, we want the subjects to put in place the key building blocks of </a:t>
            </a:r>
            <a:r>
              <a:rPr lang="en-GB" b="1" dirty="0"/>
              <a:t>healthy, respectful relationships</a:t>
            </a:r>
            <a:r>
              <a:rPr lang="en-GB" dirty="0"/>
              <a:t>, focusing on family and friendships, in all contexts, including online. This will sit alongside the essential understanding of how to be healthy. </a:t>
            </a:r>
          </a:p>
          <a:p>
            <a:endParaRPr lang="en-GB" dirty="0"/>
          </a:p>
          <a:p>
            <a:pPr marL="0" indent="0">
              <a:buNone/>
            </a:pPr>
            <a:endParaRPr lang="en-GB" dirty="0"/>
          </a:p>
          <a:p>
            <a:pPr marL="0" indent="0">
              <a:buNone/>
            </a:pPr>
            <a:r>
              <a:rPr lang="en-GB" sz="1500" i="1" dirty="0"/>
              <a:t>Department for Education – Relationships Education, Relationships and Sex Education (RSE) and Health Education Statutory guidance for governing bodies, proprietors, head teachers, principals, senior leadership teams, teachers</a:t>
            </a:r>
          </a:p>
        </p:txBody>
      </p:sp>
    </p:spTree>
    <p:extLst>
      <p:ext uri="{BB962C8B-B14F-4D97-AF65-F5344CB8AC3E}">
        <p14:creationId xmlns:p14="http://schemas.microsoft.com/office/powerpoint/2010/main" val="98126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5603-B139-49BE-A849-79DEF7449B44}"/>
              </a:ext>
            </a:extLst>
          </p:cNvPr>
          <p:cNvSpPr>
            <a:spLocks noGrp="1"/>
          </p:cNvSpPr>
          <p:nvPr>
            <p:ph type="title"/>
          </p:nvPr>
        </p:nvSpPr>
        <p:spPr/>
        <p:txBody>
          <a:bodyPr/>
          <a:lstStyle/>
          <a:p>
            <a:r>
              <a:rPr lang="en-GB" b="1" u="sng" dirty="0"/>
              <a:t>The Overview</a:t>
            </a:r>
          </a:p>
        </p:txBody>
      </p:sp>
      <p:pic>
        <p:nvPicPr>
          <p:cNvPr id="7" name="Content Placeholder 6">
            <a:extLst>
              <a:ext uri="{FF2B5EF4-FFF2-40B4-BE49-F238E27FC236}">
                <a16:creationId xmlns:a16="http://schemas.microsoft.com/office/drawing/2014/main" id="{61435052-872C-4559-9D82-D50D342387BC}"/>
              </a:ext>
            </a:extLst>
          </p:cNvPr>
          <p:cNvPicPr>
            <a:picLocks noGrp="1" noChangeAspect="1"/>
          </p:cNvPicPr>
          <p:nvPr>
            <p:ph idx="1"/>
          </p:nvPr>
        </p:nvPicPr>
        <p:blipFill>
          <a:blip r:embed="rId2"/>
          <a:stretch>
            <a:fillRect/>
          </a:stretch>
        </p:blipFill>
        <p:spPr>
          <a:xfrm>
            <a:off x="774889" y="1438938"/>
            <a:ext cx="11102424" cy="3795793"/>
          </a:xfrm>
          <a:prstGeom prst="rect">
            <a:avLst/>
          </a:prstGeom>
        </p:spPr>
      </p:pic>
      <p:sp>
        <p:nvSpPr>
          <p:cNvPr id="8" name="TextBox 7">
            <a:extLst>
              <a:ext uri="{FF2B5EF4-FFF2-40B4-BE49-F238E27FC236}">
                <a16:creationId xmlns:a16="http://schemas.microsoft.com/office/drawing/2014/main" id="{1BAB4740-C39E-40C8-810B-2C7FCD6B7ED9}"/>
              </a:ext>
            </a:extLst>
          </p:cNvPr>
          <p:cNvSpPr txBox="1"/>
          <p:nvPr/>
        </p:nvSpPr>
        <p:spPr>
          <a:xfrm>
            <a:off x="774889" y="5629013"/>
            <a:ext cx="10251347" cy="369332"/>
          </a:xfrm>
          <a:prstGeom prst="rect">
            <a:avLst/>
          </a:prstGeom>
          <a:noFill/>
        </p:spPr>
        <p:txBody>
          <a:bodyPr wrap="square" rtlCol="0">
            <a:spAutoFit/>
          </a:bodyPr>
          <a:lstStyle/>
          <a:p>
            <a:r>
              <a:rPr lang="en-GB" dirty="0"/>
              <a:t>Videos to support this are shown in year 4, 5 and 6</a:t>
            </a:r>
          </a:p>
        </p:txBody>
      </p:sp>
    </p:spTree>
    <p:extLst>
      <p:ext uri="{BB962C8B-B14F-4D97-AF65-F5344CB8AC3E}">
        <p14:creationId xmlns:p14="http://schemas.microsoft.com/office/powerpoint/2010/main" val="397012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5DB2C-5A0F-4F5E-A58F-97826B9966A1}"/>
              </a:ext>
            </a:extLst>
          </p:cNvPr>
          <p:cNvSpPr>
            <a:spLocks noGrp="1"/>
          </p:cNvSpPr>
          <p:nvPr>
            <p:ph type="title"/>
          </p:nvPr>
        </p:nvSpPr>
        <p:spPr/>
        <p:txBody>
          <a:bodyPr/>
          <a:lstStyle/>
          <a:p>
            <a:r>
              <a:rPr lang="en-GB" b="1" u="sng" dirty="0"/>
              <a:t>The lesson </a:t>
            </a:r>
          </a:p>
        </p:txBody>
      </p:sp>
      <p:sp>
        <p:nvSpPr>
          <p:cNvPr id="3" name="Content Placeholder 2">
            <a:extLst>
              <a:ext uri="{FF2B5EF4-FFF2-40B4-BE49-F238E27FC236}">
                <a16:creationId xmlns:a16="http://schemas.microsoft.com/office/drawing/2014/main" id="{C268AED4-E257-4AAA-9A08-A0B869F50092}"/>
              </a:ext>
            </a:extLst>
          </p:cNvPr>
          <p:cNvSpPr>
            <a:spLocks noGrp="1"/>
          </p:cNvSpPr>
          <p:nvPr>
            <p:ph idx="1"/>
          </p:nvPr>
        </p:nvSpPr>
        <p:spPr/>
        <p:txBody>
          <a:bodyPr/>
          <a:lstStyle/>
          <a:p>
            <a:r>
              <a:rPr lang="en-GB" dirty="0"/>
              <a:t>Ground rules will be set. </a:t>
            </a:r>
          </a:p>
          <a:p>
            <a:r>
              <a:rPr lang="en-GB" dirty="0"/>
              <a:t>The correct scientific vocabulary will be shared and the children will be encouraged to use this. </a:t>
            </a:r>
          </a:p>
          <a:p>
            <a:r>
              <a:rPr lang="en-GB" dirty="0"/>
              <a:t>Boys and girls will be separated into different groups for some of the teaching. </a:t>
            </a:r>
          </a:p>
          <a:p>
            <a:r>
              <a:rPr lang="en-GB" dirty="0"/>
              <a:t>Opportunities for questions and clarification- written or spoken</a:t>
            </a:r>
          </a:p>
        </p:txBody>
      </p:sp>
    </p:spTree>
    <p:extLst>
      <p:ext uri="{BB962C8B-B14F-4D97-AF65-F5344CB8AC3E}">
        <p14:creationId xmlns:p14="http://schemas.microsoft.com/office/powerpoint/2010/main" val="3566169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3A47CD4-EEAC-420A-9527-B6FE67003130}"/>
              </a:ext>
            </a:extLst>
          </p:cNvPr>
          <p:cNvSpPr>
            <a:spLocks noGrp="1"/>
          </p:cNvSpPr>
          <p:nvPr>
            <p:ph type="title"/>
          </p:nvPr>
        </p:nvSpPr>
        <p:spPr/>
        <p:txBody>
          <a:bodyPr/>
          <a:lstStyle/>
          <a:p>
            <a:r>
              <a:rPr lang="en-GB" b="1" u="sng" dirty="0"/>
              <a:t>The videos</a:t>
            </a:r>
          </a:p>
        </p:txBody>
      </p:sp>
      <p:sp>
        <p:nvSpPr>
          <p:cNvPr id="5" name="Content Placeholder 4">
            <a:extLst>
              <a:ext uri="{FF2B5EF4-FFF2-40B4-BE49-F238E27FC236}">
                <a16:creationId xmlns:a16="http://schemas.microsoft.com/office/drawing/2014/main" id="{74D006DA-C7C7-479B-8E68-8E614248D958}"/>
              </a:ext>
            </a:extLst>
          </p:cNvPr>
          <p:cNvSpPr>
            <a:spLocks noGrp="1"/>
          </p:cNvSpPr>
          <p:nvPr>
            <p:ph idx="1"/>
          </p:nvPr>
        </p:nvSpPr>
        <p:spPr>
          <a:xfrm>
            <a:off x="838200" y="1825625"/>
            <a:ext cx="10515600" cy="4667250"/>
          </a:xfrm>
        </p:spPr>
        <p:txBody>
          <a:bodyPr/>
          <a:lstStyle/>
          <a:p>
            <a:r>
              <a:rPr lang="en-GB" dirty="0">
                <a:solidFill>
                  <a:srgbClr val="00B050"/>
                </a:solidFill>
              </a:rPr>
              <a:t>Year 4 – Introduction into puberty</a:t>
            </a:r>
          </a:p>
          <a:p>
            <a:r>
              <a:rPr lang="en-GB" dirty="0">
                <a:solidFill>
                  <a:schemeClr val="accent2"/>
                </a:solidFill>
              </a:rPr>
              <a:t>Year 5 – Puberty</a:t>
            </a:r>
          </a:p>
          <a:p>
            <a:pPr marL="0" indent="0">
              <a:buNone/>
            </a:pPr>
            <a:r>
              <a:rPr lang="en-GB" dirty="0">
                <a:solidFill>
                  <a:schemeClr val="accent2"/>
                </a:solidFill>
              </a:rPr>
              <a:t>                  Menstruation</a:t>
            </a:r>
          </a:p>
          <a:p>
            <a:r>
              <a:rPr lang="en-GB" dirty="0">
                <a:solidFill>
                  <a:srgbClr val="7030A0"/>
                </a:solidFill>
              </a:rPr>
              <a:t>Year 6 – Puberty recap ( same as year 5) </a:t>
            </a:r>
          </a:p>
          <a:p>
            <a:pPr marL="0" indent="0">
              <a:buNone/>
            </a:pPr>
            <a:r>
              <a:rPr lang="en-GB" dirty="0">
                <a:solidFill>
                  <a:srgbClr val="7030A0"/>
                </a:solidFill>
              </a:rPr>
              <a:t>                   Menstruation recap ( same as year 5)</a:t>
            </a:r>
          </a:p>
          <a:p>
            <a:pPr marL="0" indent="0">
              <a:buNone/>
            </a:pPr>
            <a:r>
              <a:rPr lang="en-GB" dirty="0">
                <a:solidFill>
                  <a:srgbClr val="7030A0"/>
                </a:solidFill>
              </a:rPr>
              <a:t>                  *Conception </a:t>
            </a:r>
          </a:p>
          <a:p>
            <a:pPr marL="0" indent="0">
              <a:buNone/>
            </a:pPr>
            <a:r>
              <a:rPr lang="en-GB" dirty="0">
                <a:solidFill>
                  <a:srgbClr val="7030A0"/>
                </a:solidFill>
              </a:rPr>
              <a:t>                  *Pregnancy and birth </a:t>
            </a:r>
          </a:p>
          <a:p>
            <a:pPr marL="0" indent="0">
              <a:buNone/>
            </a:pPr>
            <a:endParaRPr lang="en-GB" sz="1600" i="1" dirty="0">
              <a:solidFill>
                <a:srgbClr val="7030A0"/>
              </a:solidFill>
            </a:endParaRPr>
          </a:p>
          <a:p>
            <a:pPr marL="0" indent="0">
              <a:buNone/>
            </a:pPr>
            <a:r>
              <a:rPr lang="en-GB" sz="1600" i="1" dirty="0">
                <a:solidFill>
                  <a:srgbClr val="7030A0"/>
                </a:solidFill>
              </a:rPr>
              <a:t>*Parents can choose to withdraw their child from Conception and Pregnancy and birth lessons , however, the Department for Education (DfE) recommends that children understand how a baby is conceived and born before starting secondary school. )</a:t>
            </a:r>
          </a:p>
        </p:txBody>
      </p:sp>
    </p:spTree>
    <p:extLst>
      <p:ext uri="{BB962C8B-B14F-4D97-AF65-F5344CB8AC3E}">
        <p14:creationId xmlns:p14="http://schemas.microsoft.com/office/powerpoint/2010/main" val="1863389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07980-D613-408B-8AAA-50DCAC1EBD30}"/>
              </a:ext>
            </a:extLst>
          </p:cNvPr>
          <p:cNvSpPr>
            <a:spLocks noGrp="1"/>
          </p:cNvSpPr>
          <p:nvPr>
            <p:ph type="title"/>
          </p:nvPr>
        </p:nvSpPr>
        <p:spPr/>
        <p:txBody>
          <a:bodyPr/>
          <a:lstStyle/>
          <a:p>
            <a:r>
              <a:rPr lang="en-GB" b="1" u="sng" dirty="0"/>
              <a:t>Any questions</a:t>
            </a:r>
          </a:p>
        </p:txBody>
      </p:sp>
      <p:pic>
        <p:nvPicPr>
          <p:cNvPr id="4" name="Content Placeholder 3">
            <a:extLst>
              <a:ext uri="{FF2B5EF4-FFF2-40B4-BE49-F238E27FC236}">
                <a16:creationId xmlns:a16="http://schemas.microsoft.com/office/drawing/2014/main" id="{191033D7-3B7C-43AF-8A18-43BB9AEDCDAC}"/>
              </a:ext>
            </a:extLst>
          </p:cNvPr>
          <p:cNvPicPr>
            <a:picLocks noGrp="1" noChangeAspect="1"/>
          </p:cNvPicPr>
          <p:nvPr>
            <p:ph idx="1"/>
          </p:nvPr>
        </p:nvPicPr>
        <p:blipFill>
          <a:blip r:embed="rId2"/>
          <a:stretch>
            <a:fillRect/>
          </a:stretch>
        </p:blipFill>
        <p:spPr>
          <a:xfrm>
            <a:off x="2791523" y="1826247"/>
            <a:ext cx="5511219" cy="3205505"/>
          </a:xfrm>
          <a:prstGeom prst="rect">
            <a:avLst/>
          </a:prstGeom>
        </p:spPr>
      </p:pic>
    </p:spTree>
    <p:extLst>
      <p:ext uri="{BB962C8B-B14F-4D97-AF65-F5344CB8AC3E}">
        <p14:creationId xmlns:p14="http://schemas.microsoft.com/office/powerpoint/2010/main" val="38845133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TotalTime>
  <Words>392</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Relationships and Sex Education (RSE) and Health Education  At Horsell Junior School</vt:lpstr>
      <vt:lpstr>PowerPoint Presentation</vt:lpstr>
      <vt:lpstr>DfE</vt:lpstr>
      <vt:lpstr>The Overview</vt:lpstr>
      <vt:lpstr>The lesson </vt:lpstr>
      <vt:lpstr>The videos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Relationships and Sex Education (RSE) and Health Education</dc:title>
  <dc:creator>Gemma Webb</dc:creator>
  <cp:lastModifiedBy>Gemma Webb</cp:lastModifiedBy>
  <cp:revision>15</cp:revision>
  <dcterms:created xsi:type="dcterms:W3CDTF">2025-03-17T15:02:56Z</dcterms:created>
  <dcterms:modified xsi:type="dcterms:W3CDTF">2026-01-21T17:51:51Z</dcterms:modified>
</cp:coreProperties>
</file>