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everley Collins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94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5-09-22T14:04:41.465" idx="1">
    <p:pos x="4102" y="851"/>
    <p:text>replace with disco?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81bc4728c4_0_35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81bc4728c4_0_35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81bc4728c4_0_38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81bc4728c4_0_38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81bc4728c4_0_38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81bc4728c4_0_38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81bc4728c4_0_38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81bc4728c4_0_38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81bc4728c4_0_38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81bc4728c4_0_38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81bc4728c4_0_39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81bc4728c4_0_39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81bc4728c4_0_39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81bc4728c4_0_39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81bc4728c4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81bc4728c4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81bc4728c4_1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81bc4728c4_1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81bc4728c4_1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81bc4728c4_1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81bc4728c4_1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381bc4728c4_1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81bc4728c4_1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81bc4728c4_1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81bc4728c4_1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381bc4728c4_1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13" Type="http://schemas.openxmlformats.org/officeDocument/2006/relationships/image" Target="../media/image22.jpg"/><Relationship Id="rId3" Type="http://schemas.openxmlformats.org/officeDocument/2006/relationships/image" Target="../media/image2.png"/><Relationship Id="rId7" Type="http://schemas.openxmlformats.org/officeDocument/2006/relationships/image" Target="../media/image16.jpg"/><Relationship Id="rId12" Type="http://schemas.openxmlformats.org/officeDocument/2006/relationships/image" Target="../media/image21.jpg"/><Relationship Id="rId2" Type="http://schemas.openxmlformats.org/officeDocument/2006/relationships/notesSlide" Target="../notesSlides/notesSlide6.xml"/><Relationship Id="rId16" Type="http://schemas.openxmlformats.org/officeDocument/2006/relationships/comments" Target="../comments/comment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g"/><Relationship Id="rId11" Type="http://schemas.openxmlformats.org/officeDocument/2006/relationships/image" Target="../media/image20.jpg"/><Relationship Id="rId5" Type="http://schemas.openxmlformats.org/officeDocument/2006/relationships/image" Target="../media/image14.jpg"/><Relationship Id="rId15" Type="http://schemas.openxmlformats.org/officeDocument/2006/relationships/image" Target="../media/image24.jpg"/><Relationship Id="rId10" Type="http://schemas.openxmlformats.org/officeDocument/2006/relationships/image" Target="../media/image19.jpg"/><Relationship Id="rId4" Type="http://schemas.openxmlformats.org/officeDocument/2006/relationships/image" Target="../media/image13.gif"/><Relationship Id="rId9" Type="http://schemas.openxmlformats.org/officeDocument/2006/relationships/image" Target="../media/image18.jpg"/><Relationship Id="rId1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.jpg"/><Relationship Id="rId4" Type="http://schemas.openxmlformats.org/officeDocument/2006/relationships/image" Target="../media/image2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84233" y="107882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endParaRPr sz="1800" b="1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endParaRPr sz="1800" b="1">
              <a:solidFill>
                <a:srgbClr val="236292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 b="1">
                <a:solidFill>
                  <a:srgbClr val="236292"/>
                </a:solidFill>
              </a:rPr>
              <a:t>HORSELL SCHOOLS’ PTA</a:t>
            </a:r>
            <a:endParaRPr sz="3300" b="1">
              <a:solidFill>
                <a:srgbClr val="236292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 b="1">
                <a:solidFill>
                  <a:srgbClr val="236292"/>
                </a:solidFill>
              </a:rPr>
              <a:t> ANNUAL GENERAL MEETING </a:t>
            </a:r>
            <a:endParaRPr sz="3300" b="1">
              <a:solidFill>
                <a:srgbClr val="236292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 b="1">
                <a:solidFill>
                  <a:srgbClr val="236292"/>
                </a:solidFill>
              </a:rPr>
              <a:t> 2024/2025</a:t>
            </a:r>
            <a:endParaRPr sz="3300">
              <a:solidFill>
                <a:srgbClr val="236292"/>
              </a:solidFill>
            </a:endParaRPr>
          </a:p>
        </p:txBody>
      </p:sp>
      <p:pic>
        <p:nvPicPr>
          <p:cNvPr id="55" name="Google Shape;55;p13" descr="Free Images : pencil, wood, color, artistic, office, colorful ..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47975" y="2941350"/>
            <a:ext cx="3396024" cy="22021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subTitle" idx="1"/>
          </p:nvPr>
        </p:nvSpPr>
        <p:spPr>
          <a:xfrm>
            <a:off x="256725" y="31314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2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rgbClr val="236292"/>
                </a:solidFill>
              </a:rPr>
              <a:t>24th September 2025 - Horsell Village School </a:t>
            </a:r>
            <a:endParaRPr sz="1800">
              <a:solidFill>
                <a:srgbClr val="23629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236292"/>
              </a:solidFill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8" name="Google Shape;58;p13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234750" y="14876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>
                <a:solidFill>
                  <a:srgbClr val="236292"/>
                </a:solidFill>
              </a:rPr>
              <a:t>Ratification of new Secretary</a:t>
            </a:r>
            <a:endParaRPr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>
                <a:solidFill>
                  <a:srgbClr val="236292"/>
                </a:solidFill>
              </a:rPr>
              <a:t>Reflecting on the previous year – Emma Machin &amp; Sima Huddy</a:t>
            </a:r>
            <a:endParaRPr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>
                <a:solidFill>
                  <a:srgbClr val="236292"/>
                </a:solidFill>
              </a:rPr>
              <a:t>Treasury Overview – Emma Machin</a:t>
            </a:r>
            <a:endParaRPr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>
                <a:solidFill>
                  <a:srgbClr val="236292"/>
                </a:solidFill>
              </a:rPr>
              <a:t>Horsell Village School - Mrs Reeve</a:t>
            </a:r>
            <a:endParaRPr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>
                <a:solidFill>
                  <a:srgbClr val="236292"/>
                </a:solidFill>
              </a:rPr>
              <a:t>Horsell Junior School - Mrs Wand</a:t>
            </a:r>
            <a:endParaRPr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>
                <a:solidFill>
                  <a:srgbClr val="236292"/>
                </a:solidFill>
              </a:rPr>
              <a:t>Looking ahead – Sima Huddy</a:t>
            </a:r>
            <a:endParaRPr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>
                <a:solidFill>
                  <a:srgbClr val="236292"/>
                </a:solidFill>
              </a:rPr>
              <a:t>Q&amp;A</a:t>
            </a:r>
            <a:endParaRPr>
              <a:solidFill>
                <a:srgbClr val="236292"/>
              </a:solidFill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5" name="Google Shape;65;p14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" name="Google Shape;66;p14"/>
          <p:cNvSpPr txBox="1"/>
          <p:nvPr/>
        </p:nvSpPr>
        <p:spPr>
          <a:xfrm>
            <a:off x="1213075" y="291575"/>
            <a:ext cx="52644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236292"/>
                </a:solidFill>
              </a:rPr>
              <a:t>AGENDA </a:t>
            </a:r>
            <a:endParaRPr sz="3000" b="1">
              <a:solidFill>
                <a:srgbClr val="236292"/>
              </a:solidFill>
            </a:endParaRPr>
          </a:p>
        </p:txBody>
      </p:sp>
      <p:pic>
        <p:nvPicPr>
          <p:cNvPr id="67" name="Google Shape;67;p14" descr="Cartoon stickman character holding a Welcome sign. Vector illustration design in eps10 (Provided by Getty Images)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52100" y="2765875"/>
            <a:ext cx="3003249" cy="210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3" name="Google Shape;73;p15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" name="Google Shape;74;p15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236292"/>
                </a:solidFill>
              </a:rPr>
              <a:t>RATIFICATION OF NEW SECRETARY</a:t>
            </a: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70025" y="1385075"/>
            <a:ext cx="7891200" cy="309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228600" algn="l" rtl="0">
              <a:lnSpc>
                <a:spcPct val="137500"/>
              </a:lnSpc>
              <a:spcBef>
                <a:spcPts val="80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r>
              <a:rPr lang="en" b="1">
                <a:solidFill>
                  <a:srgbClr val="236292"/>
                </a:solidFill>
                <a:highlight>
                  <a:srgbClr val="FFFFFF"/>
                </a:highlight>
              </a:rPr>
              <a:t>Position</a:t>
            </a:r>
            <a:endParaRPr b="1">
              <a:solidFill>
                <a:srgbClr val="236292"/>
              </a:solidFill>
              <a:highlight>
                <a:srgbClr val="FFFFFF"/>
              </a:highlight>
            </a:endParaRPr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r>
              <a:rPr lang="en">
                <a:solidFill>
                  <a:srgbClr val="236292"/>
                </a:solidFill>
                <a:highlight>
                  <a:srgbClr val="FFFFFF"/>
                </a:highlight>
              </a:rPr>
              <a:t>Horsell School PTA Secretary  - Charity Registration No: 1094182</a:t>
            </a:r>
            <a:endParaRPr>
              <a:solidFill>
                <a:srgbClr val="236292"/>
              </a:solidFill>
              <a:highlight>
                <a:srgbClr val="FFFFFF"/>
              </a:highlight>
            </a:endParaRPr>
          </a:p>
          <a:p>
            <a:pPr marL="457200" lvl="0" indent="-22860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r>
              <a:rPr lang="en" b="1">
                <a:solidFill>
                  <a:srgbClr val="236292"/>
                </a:solidFill>
                <a:highlight>
                  <a:srgbClr val="FFFFFF"/>
                </a:highlight>
              </a:rPr>
              <a:t>Background</a:t>
            </a:r>
            <a:endParaRPr b="1">
              <a:solidFill>
                <a:srgbClr val="236292"/>
              </a:solidFill>
              <a:highlight>
                <a:srgbClr val="FFFFFF"/>
              </a:highlight>
            </a:endParaRPr>
          </a:p>
          <a:p>
            <a:pPr marL="457200" lvl="0" indent="-22860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r>
              <a:rPr lang="en">
                <a:solidFill>
                  <a:srgbClr val="236292"/>
                </a:solidFill>
                <a:highlight>
                  <a:srgbClr val="FFFFFF"/>
                </a:highlight>
              </a:rPr>
              <a:t>Candidate Name: Beverley-May Collins </a:t>
            </a:r>
            <a:endParaRPr>
              <a:solidFill>
                <a:srgbClr val="236292"/>
              </a:solidFill>
              <a:highlight>
                <a:srgbClr val="FFFFFF"/>
              </a:highlight>
            </a:endParaRPr>
          </a:p>
          <a:p>
            <a:pPr marL="457200" lvl="0" indent="-22860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r>
              <a:rPr lang="en" b="1">
                <a:solidFill>
                  <a:srgbClr val="236292"/>
                </a:solidFill>
                <a:highlight>
                  <a:srgbClr val="FFFFFF"/>
                </a:highlight>
              </a:rPr>
              <a:t>Approval</a:t>
            </a:r>
            <a:endParaRPr b="1">
              <a:solidFill>
                <a:srgbClr val="236292"/>
              </a:solidFill>
              <a:highlight>
                <a:srgbClr val="FFFFFF"/>
              </a:highlight>
            </a:endParaRPr>
          </a:p>
          <a:p>
            <a:pPr marL="457200" lvl="0" indent="-22860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r>
              <a:rPr lang="en">
                <a:solidFill>
                  <a:srgbClr val="236292"/>
                </a:solidFill>
                <a:highlight>
                  <a:srgbClr val="FFFFFF"/>
                </a:highlight>
              </a:rPr>
              <a:t>PTA Committee has reviewed the proposed candidate and unanimously approves Beverley-May Collins for the position of PTA Secretary. </a:t>
            </a:r>
            <a:endParaRPr>
              <a:solidFill>
                <a:srgbClr val="236292"/>
              </a:solidFill>
              <a:highlight>
                <a:srgbClr val="FFFFFF"/>
              </a:highlight>
            </a:endParaRPr>
          </a:p>
          <a:p>
            <a:pPr marL="457200" lvl="0" indent="-22860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r>
              <a:rPr lang="en" b="1">
                <a:solidFill>
                  <a:srgbClr val="236292"/>
                </a:solidFill>
                <a:highlight>
                  <a:srgbClr val="FFFFFF"/>
                </a:highlight>
              </a:rPr>
              <a:t>Resolution</a:t>
            </a:r>
            <a:endParaRPr b="1">
              <a:solidFill>
                <a:srgbClr val="236292"/>
              </a:solidFill>
              <a:highlight>
                <a:srgbClr val="FFFFFF"/>
              </a:highlight>
            </a:endParaRPr>
          </a:p>
          <a:p>
            <a:pPr marL="457200" lvl="0" indent="-22860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r>
              <a:rPr lang="en">
                <a:solidFill>
                  <a:srgbClr val="236292"/>
                </a:solidFill>
                <a:highlight>
                  <a:srgbClr val="FFFFFF"/>
                </a:highlight>
              </a:rPr>
              <a:t>Resolution passed here to formally confirm the appointment. </a:t>
            </a:r>
            <a:endParaRPr>
              <a:solidFill>
                <a:srgbClr val="236292"/>
              </a:solidFill>
              <a:highlight>
                <a:srgbClr val="FFFFFF"/>
              </a:highlight>
            </a:endParaRPr>
          </a:p>
          <a:p>
            <a:pPr marL="457200" lvl="0" indent="-22860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400"/>
              <a:buFont typeface="Arial"/>
              <a:buNone/>
            </a:pPr>
            <a:endParaRPr>
              <a:solidFill>
                <a:srgbClr val="236292"/>
              </a:solidFill>
              <a:highlight>
                <a:srgbClr val="FFFFFF"/>
              </a:highlight>
            </a:endParaRPr>
          </a:p>
        </p:txBody>
      </p:sp>
      <p:pic>
        <p:nvPicPr>
          <p:cNvPr id="76" name="Google Shape;76;p15" descr="Grunge red official word oval rubber seal stamp on white background (Provided by Getty Images)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62350" y="3266550"/>
            <a:ext cx="2334075" cy="17505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2" name="Google Shape;82;p16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3" name="Google Shape;83;p16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 b="1">
                <a:solidFill>
                  <a:srgbClr val="236292"/>
                </a:solidFill>
              </a:rPr>
              <a:t>REFLECTING ON PREVIOUS YEAR – PTA OVERVIEW </a:t>
            </a:r>
            <a:endParaRPr sz="2250" b="1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sp>
        <p:nvSpPr>
          <p:cNvPr id="84" name="Google Shape;84;p16"/>
          <p:cNvSpPr txBox="1"/>
          <p:nvPr/>
        </p:nvSpPr>
        <p:spPr>
          <a:xfrm>
            <a:off x="570025" y="1385075"/>
            <a:ext cx="7891200" cy="877200"/>
          </a:xfrm>
          <a:prstGeom prst="rect">
            <a:avLst/>
          </a:prstGeom>
          <a:solidFill>
            <a:srgbClr val="F4CCC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b="1">
                <a:solidFill>
                  <a:srgbClr val="236292"/>
                </a:solidFill>
                <a:latin typeface="Trebuchet MS"/>
                <a:ea typeface="Trebuchet MS"/>
                <a:cs typeface="Trebuchet MS"/>
                <a:sym typeface="Trebuchet MS"/>
              </a:rPr>
              <a:t>*Reminder* </a:t>
            </a:r>
            <a:r>
              <a:rPr lang="en" sz="1800">
                <a:solidFill>
                  <a:srgbClr val="236292"/>
                </a:solidFill>
                <a:latin typeface="Trebuchet MS"/>
                <a:ea typeface="Trebuchet MS"/>
                <a:cs typeface="Trebuchet MS"/>
                <a:sym typeface="Trebuchet MS"/>
              </a:rPr>
              <a:t>at 23/24 AGM, PTA reported £37k for schools to spend.</a:t>
            </a:r>
            <a:endParaRPr sz="1800">
              <a:solidFill>
                <a:srgbClr val="2362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i="1">
                <a:solidFill>
                  <a:srgbClr val="236292"/>
                </a:solidFill>
                <a:latin typeface="Trebuchet MS"/>
                <a:ea typeface="Trebuchet MS"/>
                <a:cs typeface="Trebuchet MS"/>
                <a:sym typeface="Trebuchet MS"/>
              </a:rPr>
              <a:t>(£14k carried over from previous years + £23k new income.)</a:t>
            </a:r>
            <a:endParaRPr sz="1800" i="1">
              <a:solidFill>
                <a:srgbClr val="2362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85" name="Google Shape;8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0025" y="2449075"/>
            <a:ext cx="5123901" cy="230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06725" y="2495300"/>
            <a:ext cx="1427925" cy="142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93178" y="4156251"/>
            <a:ext cx="1190700" cy="922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334650" y="2571750"/>
            <a:ext cx="1622799" cy="2193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4" name="Google Shape;94;p17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5" name="Google Shape;95;p17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50" b="1">
                <a:solidFill>
                  <a:srgbClr val="236292"/>
                </a:solidFill>
              </a:rPr>
              <a:t>REFLECTING ON PREVIOUS YEAR – HVS &amp; HJS</a:t>
            </a:r>
            <a:endParaRPr sz="2450" b="1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pic>
        <p:nvPicPr>
          <p:cNvPr id="96" name="Google Shape;96;p17" descr="A group of children's books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02811" y="1558100"/>
            <a:ext cx="2293924" cy="1605749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7"/>
          <p:cNvSpPr txBox="1"/>
          <p:nvPr/>
        </p:nvSpPr>
        <p:spPr>
          <a:xfrm>
            <a:off x="489075" y="1507550"/>
            <a:ext cx="4246500" cy="183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rgbClr val="236292"/>
                </a:solidFill>
              </a:rPr>
              <a:t>Horsell Village School:</a:t>
            </a:r>
            <a:endParaRPr sz="1800" b="1" u="sng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Guided reading books</a:t>
            </a:r>
            <a:endParaRPr sz="1800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Outside learning resources</a:t>
            </a:r>
            <a:endParaRPr sz="1800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Visualisers for the classrooms</a:t>
            </a:r>
            <a:endParaRPr sz="1800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Christmas pantomime</a:t>
            </a:r>
            <a:endParaRPr sz="1800">
              <a:solidFill>
                <a:srgbClr val="236292"/>
              </a:solidFill>
            </a:endParaRPr>
          </a:p>
        </p:txBody>
      </p:sp>
      <p:sp>
        <p:nvSpPr>
          <p:cNvPr id="98" name="Google Shape;98;p17"/>
          <p:cNvSpPr txBox="1"/>
          <p:nvPr/>
        </p:nvSpPr>
        <p:spPr>
          <a:xfrm>
            <a:off x="535800" y="3397750"/>
            <a:ext cx="4133700" cy="11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rgbClr val="236292"/>
                </a:solidFill>
              </a:rPr>
              <a:t>Horsell Junior School:</a:t>
            </a:r>
            <a:endParaRPr sz="1800" b="1" u="sng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New play and outdoor gym area</a:t>
            </a:r>
            <a:endParaRPr sz="1800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Christmas pantomime</a:t>
            </a:r>
            <a:endParaRPr sz="1800">
              <a:solidFill>
                <a:srgbClr val="236292"/>
              </a:solidFill>
            </a:endParaRPr>
          </a:p>
        </p:txBody>
      </p:sp>
      <p:pic>
        <p:nvPicPr>
          <p:cNvPr id="99" name="Google Shape;99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07200" y="1426150"/>
            <a:ext cx="1490348" cy="1490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7" descr="Traditional puppet show featuring Mr. Punch and his wife Judy. (Provided by Getty Images)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28526" y="3507125"/>
            <a:ext cx="1431600" cy="1431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101" name="Google Shape;101;p17" title="d1ea9210-55cb-4d29-9b99-77ef2e61ec84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834200" y="3397750"/>
            <a:ext cx="1831125" cy="1373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7" name="Google Shape;107;p18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8" name="Google Shape;108;p18"/>
          <p:cNvSpPr txBox="1"/>
          <p:nvPr/>
        </p:nvSpPr>
        <p:spPr>
          <a:xfrm>
            <a:off x="1213075" y="291575"/>
            <a:ext cx="77748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50" b="1">
                <a:solidFill>
                  <a:srgbClr val="236292"/>
                </a:solidFill>
              </a:rPr>
              <a:t>REFLECTING ON PREVIOUS YEAR – FUNDRAISING</a:t>
            </a:r>
            <a:endParaRPr sz="2350" b="1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pic>
        <p:nvPicPr>
          <p:cNvPr id="109" name="Google Shape;109;p18" descr="a panda bear is typing on a laptop with the words busy busy busy behind him (Provided by Tenor)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78600" y="3169425"/>
            <a:ext cx="1853026" cy="185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8" title="8ae7ab4d-9a0e-436c-97fa-ad0852ee15f4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5450" y="1295350"/>
            <a:ext cx="1374400" cy="19426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8" title="22f7b685-8c77-4104-a7bd-d2f7cdf1e1eb.jpe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91100" y="1295350"/>
            <a:ext cx="1272951" cy="1791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8" title="79e7af48-3419-4dba-b58a-8c77b1be01ea.jpe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512103" y="1352275"/>
            <a:ext cx="1185349" cy="1663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8" title="69040a0e-7b15-4269-8efe-0cbd3defe434.jpe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851852" y="1295354"/>
            <a:ext cx="1136126" cy="1588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8" title="f2bf624e-8b83-4b47-8605-3d58580243d7.jpe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0450" y="3380325"/>
            <a:ext cx="1151130" cy="161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8" title="PTA Xmas Fair-Save the date Poster.pdf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857724" y="2887176"/>
            <a:ext cx="1466951" cy="207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8" title="Quiz Night V2.jp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143426" y="1264226"/>
            <a:ext cx="1064399" cy="1505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8" title="Summer Fair Poster 2025 (2).jp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952325" y="1324100"/>
            <a:ext cx="1332826" cy="18851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8" title="Wardiere Inc..jp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3533898" y="3215425"/>
            <a:ext cx="1234901" cy="1746652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8"/>
          <p:cNvSpPr txBox="1"/>
          <p:nvPr/>
        </p:nvSpPr>
        <p:spPr>
          <a:xfrm>
            <a:off x="5807050" y="494900"/>
            <a:ext cx="3165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120" name="Google Shape;120;p18" title="Black and Gold Modern Light Festival Poster.jp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4978025" y="3380317"/>
            <a:ext cx="1185351" cy="1676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8" title="Pumpkin Patch.jp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6246025" y="3543922"/>
            <a:ext cx="1332825" cy="13328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7" name="Google Shape;127;p19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8" name="Google Shape;128;p19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236292"/>
                </a:solidFill>
              </a:rPr>
              <a:t>2024/2025 FUNDRAISING TOTAL </a:t>
            </a: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sp>
        <p:nvSpPr>
          <p:cNvPr id="129" name="Google Shape;129;p19"/>
          <p:cNvSpPr txBox="1"/>
          <p:nvPr/>
        </p:nvSpPr>
        <p:spPr>
          <a:xfrm>
            <a:off x="2652100" y="3890600"/>
            <a:ext cx="48180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>
                <a:solidFill>
                  <a:srgbClr val="236292"/>
                </a:solidFill>
              </a:rPr>
              <a:t>£28,396</a:t>
            </a:r>
            <a:endParaRPr sz="7200" b="1" dirty="0">
              <a:solidFill>
                <a:srgbClr val="236292"/>
              </a:solidFill>
            </a:endParaRPr>
          </a:p>
        </p:txBody>
      </p:sp>
      <p:pic>
        <p:nvPicPr>
          <p:cNvPr id="130" name="Google Shape;13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9700" y="801150"/>
            <a:ext cx="1858200" cy="3327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9" descr="Diwali firecrackers burst and sparkle (Provided by Tenor)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882469">
            <a:off x="6163893" y="3074055"/>
            <a:ext cx="2062663" cy="1934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9" descr="Diwali firecrackers burst and sparkle (Provided by Tenor)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2308493">
            <a:off x="207350" y="2686025"/>
            <a:ext cx="2546011" cy="238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8" name="Google Shape;138;p20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9" name="Google Shape;139;p20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50" b="1">
                <a:solidFill>
                  <a:srgbClr val="236292"/>
                </a:solidFill>
              </a:rPr>
              <a:t>TREASURY OVERVIEW </a:t>
            </a:r>
            <a:endParaRPr sz="2550" b="1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pic>
        <p:nvPicPr>
          <p:cNvPr id="140" name="Google Shape;14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6090" y="1350675"/>
            <a:ext cx="8231820" cy="3640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6" name="Google Shape;146;p21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7" name="Google Shape;147;p21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50" b="1">
                <a:solidFill>
                  <a:srgbClr val="236292"/>
                </a:solidFill>
              </a:rPr>
              <a:t>HORSELL VILLAGE SCHOOL - MRS REEVE</a:t>
            </a:r>
            <a:endParaRPr sz="2550" b="1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pic>
        <p:nvPicPr>
          <p:cNvPr id="148" name="Google Shape;148;p21" descr="Free Images : pencil, wood, color, artistic, office, colorful ...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47975" y="2941350"/>
            <a:ext cx="3396024" cy="2202151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1"/>
          <p:cNvSpPr txBox="1"/>
          <p:nvPr/>
        </p:nvSpPr>
        <p:spPr>
          <a:xfrm>
            <a:off x="461575" y="2115650"/>
            <a:ext cx="4653000" cy="25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u="sng">
                <a:solidFill>
                  <a:srgbClr val="236292"/>
                </a:solidFill>
              </a:rPr>
              <a:t>PLANS FOR OUR FUNDS </a:t>
            </a:r>
            <a:endParaRPr sz="2200" b="1" u="sng">
              <a:solidFill>
                <a:srgbClr val="23629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2200"/>
              <a:buChar char="●"/>
            </a:pPr>
            <a:r>
              <a:rPr lang="en" sz="2200">
                <a:solidFill>
                  <a:srgbClr val="236292"/>
                </a:solidFill>
              </a:rPr>
              <a:t>IT equipment for the classrooms </a:t>
            </a:r>
            <a:endParaRPr sz="2200">
              <a:solidFill>
                <a:srgbClr val="23629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2200"/>
              <a:buChar char="●"/>
            </a:pPr>
            <a:r>
              <a:rPr lang="en" sz="2200">
                <a:solidFill>
                  <a:srgbClr val="236292"/>
                </a:solidFill>
              </a:rPr>
              <a:t>Organisation walls</a:t>
            </a:r>
            <a:endParaRPr sz="2200">
              <a:solidFill>
                <a:srgbClr val="23629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2200"/>
              <a:buChar char="●"/>
            </a:pPr>
            <a:r>
              <a:rPr lang="en" sz="2200">
                <a:solidFill>
                  <a:srgbClr val="236292"/>
                </a:solidFill>
              </a:rPr>
              <a:t>World Book Day</a:t>
            </a:r>
            <a:endParaRPr sz="2200">
              <a:solidFill>
                <a:srgbClr val="23629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2200"/>
              <a:buChar char="●"/>
            </a:pPr>
            <a:r>
              <a:rPr lang="en" sz="2200">
                <a:solidFill>
                  <a:srgbClr val="236292"/>
                </a:solidFill>
              </a:rPr>
              <a:t>Christmas pantomime</a:t>
            </a:r>
            <a:endParaRPr sz="2200">
              <a:solidFill>
                <a:srgbClr val="236292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rgbClr val="23629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5" name="Google Shape;155;p22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6" name="Google Shape;156;p22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50" b="1">
                <a:solidFill>
                  <a:srgbClr val="236292"/>
                </a:solidFill>
              </a:rPr>
              <a:t>HORSELL JUNIOR SCHOOL - MRS WAND </a:t>
            </a:r>
            <a:endParaRPr sz="2550" b="1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pic>
        <p:nvPicPr>
          <p:cNvPr id="157" name="Google Shape;157;p22" descr="Free Images : pencil, wood, color, artistic, office, colorful ...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47975" y="2941350"/>
            <a:ext cx="3396024" cy="2202151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2"/>
          <p:cNvSpPr txBox="1"/>
          <p:nvPr/>
        </p:nvSpPr>
        <p:spPr>
          <a:xfrm>
            <a:off x="280275" y="2049700"/>
            <a:ext cx="4702500" cy="21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u="sng">
                <a:solidFill>
                  <a:srgbClr val="236292"/>
                </a:solidFill>
              </a:rPr>
              <a:t>PLANS FOR OUR FUNDS </a:t>
            </a:r>
            <a:endParaRPr sz="2200" b="1" u="sng">
              <a:solidFill>
                <a:srgbClr val="23629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2200"/>
              <a:buChar char="●"/>
            </a:pPr>
            <a:r>
              <a:rPr lang="en" sz="2200">
                <a:solidFill>
                  <a:srgbClr val="236292"/>
                </a:solidFill>
              </a:rPr>
              <a:t>New easy to assemble stage</a:t>
            </a:r>
            <a:endParaRPr sz="2200">
              <a:solidFill>
                <a:srgbClr val="23629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2200"/>
              <a:buChar char="●"/>
            </a:pPr>
            <a:r>
              <a:rPr lang="en" sz="2200">
                <a:solidFill>
                  <a:srgbClr val="236292"/>
                </a:solidFill>
              </a:rPr>
              <a:t>More Chromebooks</a:t>
            </a:r>
            <a:endParaRPr sz="2200">
              <a:solidFill>
                <a:srgbClr val="23629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2200"/>
              <a:buChar char="●"/>
            </a:pPr>
            <a:r>
              <a:rPr lang="en" sz="2200">
                <a:solidFill>
                  <a:srgbClr val="236292"/>
                </a:solidFill>
              </a:rPr>
              <a:t>Christmas Pantomime</a:t>
            </a:r>
            <a:endParaRPr sz="2200">
              <a:solidFill>
                <a:srgbClr val="23629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2200"/>
              <a:buChar char="●"/>
            </a:pPr>
            <a:r>
              <a:rPr lang="en" sz="2200">
                <a:solidFill>
                  <a:srgbClr val="236292"/>
                </a:solidFill>
              </a:rPr>
              <a:t>Outdoor Play Area</a:t>
            </a:r>
            <a:endParaRPr sz="2200">
              <a:solidFill>
                <a:srgbClr val="23629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4" name="Google Shape;164;p23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5" name="Google Shape;165;p23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50" b="1">
                <a:solidFill>
                  <a:srgbClr val="236292"/>
                </a:solidFill>
              </a:rPr>
              <a:t>HOW CAN YOU HELP?</a:t>
            </a:r>
            <a:endParaRPr sz="2550" b="1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sp>
        <p:nvSpPr>
          <p:cNvPr id="166" name="Google Shape;166;p23"/>
          <p:cNvSpPr txBox="1"/>
          <p:nvPr/>
        </p:nvSpPr>
        <p:spPr>
          <a:xfrm>
            <a:off x="330025" y="1413875"/>
            <a:ext cx="6792300" cy="23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Run social or fundraising events</a:t>
            </a:r>
            <a:endParaRPr sz="1800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Volunteer at events help event teams in the run up to events </a:t>
            </a:r>
            <a:endParaRPr sz="1800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Attend events, buy raffles tickets, spread the word </a:t>
            </a:r>
            <a:endParaRPr sz="1800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Donate your service for raffle prizes</a:t>
            </a:r>
            <a:endParaRPr sz="1800">
              <a:solidFill>
                <a:srgbClr val="23629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800"/>
              <a:buChar char="●"/>
            </a:pPr>
            <a:r>
              <a:rPr lang="en" sz="1800">
                <a:solidFill>
                  <a:srgbClr val="236292"/>
                </a:solidFill>
              </a:rPr>
              <a:t>Become part of the steering group</a:t>
            </a:r>
            <a:endParaRPr sz="1800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36292"/>
              </a:solidFill>
            </a:endParaRPr>
          </a:p>
        </p:txBody>
      </p:sp>
      <p:sp>
        <p:nvSpPr>
          <p:cNvPr id="167" name="Google Shape;167;p23"/>
          <p:cNvSpPr txBox="1"/>
          <p:nvPr/>
        </p:nvSpPr>
        <p:spPr>
          <a:xfrm>
            <a:off x="460800" y="4013675"/>
            <a:ext cx="8489400" cy="997500"/>
          </a:xfrm>
          <a:prstGeom prst="rect">
            <a:avLst/>
          </a:prstGeom>
          <a:solidFill>
            <a:srgbClr val="F4CCC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rgbClr val="236292"/>
                </a:solidFill>
              </a:rPr>
              <a:t>Current Vacancies: Contact your Class Rep or the PTA on horsellschoolspta@gmail.com</a:t>
            </a:r>
            <a:endParaRPr sz="1600">
              <a:solidFill>
                <a:srgbClr val="236292"/>
              </a:solidFill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600"/>
              <a:buChar char="-"/>
            </a:pPr>
            <a:r>
              <a:rPr lang="en" sz="1600">
                <a:solidFill>
                  <a:srgbClr val="236292"/>
                </a:solidFill>
              </a:rPr>
              <a:t>Deputy Chair </a:t>
            </a:r>
            <a:endParaRPr sz="1600">
              <a:solidFill>
                <a:srgbClr val="236292"/>
              </a:solidFill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6292"/>
              </a:buClr>
              <a:buSzPts val="1600"/>
              <a:buChar char="-"/>
            </a:pPr>
            <a:r>
              <a:rPr lang="en" sz="1600">
                <a:solidFill>
                  <a:srgbClr val="236292"/>
                </a:solidFill>
              </a:rPr>
              <a:t>Deputy Treasurer </a:t>
            </a:r>
            <a:endParaRPr sz="1600" b="1">
              <a:solidFill>
                <a:srgbClr val="23629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68" name="Google Shape;168;p23" descr="a red megaphone with the words &quot; we need you &quot; below it (Provided by Tenor)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29725" y="1717075"/>
            <a:ext cx="2120475" cy="212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4" name="Google Shape;174;p24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5" name="Google Shape;175;p24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50" b="1">
                <a:solidFill>
                  <a:srgbClr val="236292"/>
                </a:solidFill>
              </a:rPr>
              <a:t>KEY DATES FOR YOUR DIARY</a:t>
            </a:r>
            <a:r>
              <a:rPr lang="en" sz="2550" b="1">
                <a:solidFill>
                  <a:srgbClr val="23629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2550" b="1">
              <a:solidFill>
                <a:srgbClr val="236292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236292"/>
              </a:solidFill>
            </a:endParaRPr>
          </a:p>
        </p:txBody>
      </p:sp>
      <p:pic>
        <p:nvPicPr>
          <p:cNvPr id="176" name="Google Shape;176;p24" descr="let me check my calendar (Provided by Tenor)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66400" y="1589650"/>
            <a:ext cx="1706675" cy="1226875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4"/>
          <p:cNvSpPr/>
          <p:nvPr/>
        </p:nvSpPr>
        <p:spPr>
          <a:xfrm>
            <a:off x="756950" y="1522500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D0E0E3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</a:rPr>
              <a:t>OCT 2025</a:t>
            </a: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Fri 3rd  -  Cauliflower Cards (deadline)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Fri 10th - Crazy Hair day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*No Fireworks event  this year due to no one to run it.*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>
              <a:solidFill>
                <a:schemeClr val="dk2"/>
              </a:solidFill>
            </a:endParaRPr>
          </a:p>
        </p:txBody>
      </p:sp>
      <p:sp>
        <p:nvSpPr>
          <p:cNvPr id="178" name="Google Shape;178;p24"/>
          <p:cNvSpPr/>
          <p:nvPr/>
        </p:nvSpPr>
        <p:spPr>
          <a:xfrm>
            <a:off x="2272163" y="1522500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D0E0E3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</a:rPr>
              <a:t>NOV 2025</a:t>
            </a: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TBC - Little Recyclers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Fri 20th Nov - School Disco (HJS only)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Fri 21st - Mufti donations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>
              <a:solidFill>
                <a:schemeClr val="dk2"/>
              </a:solidFill>
            </a:endParaRPr>
          </a:p>
        </p:txBody>
      </p:sp>
      <p:sp>
        <p:nvSpPr>
          <p:cNvPr id="179" name="Google Shape;179;p24"/>
          <p:cNvSpPr/>
          <p:nvPr/>
        </p:nvSpPr>
        <p:spPr>
          <a:xfrm>
            <a:off x="3787375" y="1522500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D0E0E3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</a:rPr>
              <a:t>DEC 2025</a:t>
            </a: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Sat 6th - Christmas Fair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*please sign up to help when the sign up links go live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00" b="1">
              <a:solidFill>
                <a:schemeClr val="dk2"/>
              </a:solidFill>
            </a:endParaRPr>
          </a:p>
        </p:txBody>
      </p:sp>
      <p:sp>
        <p:nvSpPr>
          <p:cNvPr id="180" name="Google Shape;180;p24"/>
          <p:cNvSpPr/>
          <p:nvPr/>
        </p:nvSpPr>
        <p:spPr>
          <a:xfrm>
            <a:off x="756963" y="2682075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</a:rPr>
              <a:t>JAN 2026</a:t>
            </a: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Sat 17th Good as new Uniform sale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00" b="1">
              <a:solidFill>
                <a:schemeClr val="dk2"/>
              </a:solidFill>
            </a:endParaRPr>
          </a:p>
        </p:txBody>
      </p:sp>
      <p:sp>
        <p:nvSpPr>
          <p:cNvPr id="181" name="Google Shape;181;p24"/>
          <p:cNvSpPr/>
          <p:nvPr/>
        </p:nvSpPr>
        <p:spPr>
          <a:xfrm>
            <a:off x="2272175" y="2682075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</a:rPr>
              <a:t>FEB 2026</a:t>
            </a: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>
              <a:solidFill>
                <a:schemeClr val="dk2"/>
              </a:solidFill>
            </a:endParaRPr>
          </a:p>
        </p:txBody>
      </p:sp>
      <p:sp>
        <p:nvSpPr>
          <p:cNvPr id="182" name="Google Shape;182;p24"/>
          <p:cNvSpPr/>
          <p:nvPr/>
        </p:nvSpPr>
        <p:spPr>
          <a:xfrm>
            <a:off x="3787388" y="2682075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</a:rPr>
              <a:t>MAR 2026</a:t>
            </a: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Fri 6th – Bingo night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Fri20th to Fri 27th  – Guess the name / how many sweets in a jar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Fri 27th – End of term treat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800" b="1">
              <a:solidFill>
                <a:schemeClr val="dk2"/>
              </a:solidFill>
            </a:endParaRPr>
          </a:p>
        </p:txBody>
      </p:sp>
      <p:sp>
        <p:nvSpPr>
          <p:cNvPr id="183" name="Google Shape;183;p24"/>
          <p:cNvSpPr/>
          <p:nvPr/>
        </p:nvSpPr>
        <p:spPr>
          <a:xfrm>
            <a:off x="756963" y="3866000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F4CCCC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>
                <a:solidFill>
                  <a:schemeClr val="dk2"/>
                </a:solidFill>
              </a:rPr>
              <a:t>APR / MAY 2026</a:t>
            </a:r>
            <a:endParaRPr sz="10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TBC - Bags2School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TBC: Plant sale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>
              <a:solidFill>
                <a:schemeClr val="dk2"/>
              </a:solidFill>
            </a:endParaRPr>
          </a:p>
        </p:txBody>
      </p:sp>
      <p:sp>
        <p:nvSpPr>
          <p:cNvPr id="184" name="Google Shape;184;p24"/>
          <p:cNvSpPr/>
          <p:nvPr/>
        </p:nvSpPr>
        <p:spPr>
          <a:xfrm>
            <a:off x="2272175" y="3866000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F4CCCC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</a:rPr>
              <a:t>JUN 2026</a:t>
            </a: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Sat 13th Good as new Uniform sale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Fri 19th - Mufti day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>
              <a:solidFill>
                <a:schemeClr val="dk2"/>
              </a:solidFill>
            </a:endParaRPr>
          </a:p>
        </p:txBody>
      </p:sp>
      <p:sp>
        <p:nvSpPr>
          <p:cNvPr id="185" name="Google Shape;185;p24"/>
          <p:cNvSpPr/>
          <p:nvPr/>
        </p:nvSpPr>
        <p:spPr>
          <a:xfrm>
            <a:off x="3787388" y="3866000"/>
            <a:ext cx="1280400" cy="1104600"/>
          </a:xfrm>
          <a:prstGeom prst="roundRect">
            <a:avLst>
              <a:gd name="adj" fmla="val 16667"/>
            </a:avLst>
          </a:prstGeom>
          <a:solidFill>
            <a:srgbClr val="F4CCCC"/>
          </a:solidFill>
          <a:ln w="9525" cap="flat" cmpd="sng">
            <a:solidFill>
              <a:srgbClr val="545D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2"/>
                </a:solidFill>
              </a:rPr>
              <a:t>JUL 2026</a:t>
            </a:r>
            <a:endParaRPr sz="11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Sat 5th Summer Fair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TBC - End of year Disco (HJS only)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 b="1">
                <a:solidFill>
                  <a:schemeClr val="dk2"/>
                </a:solidFill>
              </a:rPr>
              <a:t>Tue 17th -  End of Term treat</a:t>
            </a:r>
            <a:endParaRPr sz="6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>
              <a:solidFill>
                <a:schemeClr val="dk2"/>
              </a:solidFill>
            </a:endParaRPr>
          </a:p>
        </p:txBody>
      </p:sp>
      <p:pic>
        <p:nvPicPr>
          <p:cNvPr id="186" name="Google Shape;186;p24" descr="Free Images : pencil, wood, color, artistic, office, colorful ...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47975" y="2941350"/>
            <a:ext cx="3396024" cy="2202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50" y="64550"/>
            <a:ext cx="1136125" cy="10788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2" name="Google Shape;192;p25"/>
          <p:cNvCxnSpPr/>
          <p:nvPr/>
        </p:nvCxnSpPr>
        <p:spPr>
          <a:xfrm rot="10800000" flipH="1">
            <a:off x="535800" y="1143375"/>
            <a:ext cx="8072400" cy="54900"/>
          </a:xfrm>
          <a:prstGeom prst="straightConnector1">
            <a:avLst/>
          </a:prstGeom>
          <a:noFill/>
          <a:ln w="19050" cap="flat" cmpd="sng">
            <a:solidFill>
              <a:srgbClr val="23629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3" name="Google Shape;193;p25"/>
          <p:cNvSpPr txBox="1"/>
          <p:nvPr/>
        </p:nvSpPr>
        <p:spPr>
          <a:xfrm>
            <a:off x="1213075" y="291575"/>
            <a:ext cx="7610700" cy="6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50" b="1" dirty="0">
                <a:solidFill>
                  <a:srgbClr val="236292"/>
                </a:solidFill>
              </a:rPr>
              <a:t>QUESTION &amp; ANSWER </a:t>
            </a:r>
            <a:endParaRPr sz="2550" b="1" dirty="0">
              <a:solidFill>
                <a:srgbClr val="23629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rgbClr val="23629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rgbClr val="236292"/>
              </a:solidFill>
            </a:endParaRPr>
          </a:p>
        </p:txBody>
      </p:sp>
      <p:pic>
        <p:nvPicPr>
          <p:cNvPr id="194" name="Google Shape;194;p25" descr="Free Images : pencil, wood, color, artistic, office, colorful ...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47975" y="2941350"/>
            <a:ext cx="3396024" cy="2202151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5"/>
          <p:cNvSpPr txBox="1"/>
          <p:nvPr/>
        </p:nvSpPr>
        <p:spPr>
          <a:xfrm>
            <a:off x="1644511" y="1611450"/>
            <a:ext cx="4780800" cy="132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300" b="1" dirty="0">
              <a:solidFill>
                <a:srgbClr val="23629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 b="1" dirty="0">
                <a:solidFill>
                  <a:srgbClr val="236292"/>
                </a:solidFill>
              </a:rPr>
              <a:t>Q&amp;A</a:t>
            </a:r>
            <a:endParaRPr sz="3300" b="1" dirty="0">
              <a:solidFill>
                <a:srgbClr val="23629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300" b="1" dirty="0">
              <a:solidFill>
                <a:srgbClr val="23629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 b="1" dirty="0">
                <a:solidFill>
                  <a:srgbClr val="236292"/>
                </a:solidFill>
              </a:rPr>
              <a:t>THANK YOU </a:t>
            </a:r>
            <a:endParaRPr sz="3300" b="1" dirty="0">
              <a:solidFill>
                <a:srgbClr val="23629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474</Words>
  <Application>Microsoft Office PowerPoint</Application>
  <PresentationFormat>On-screen Show (16:9)</PresentationFormat>
  <Paragraphs>136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Trebuchet MS</vt:lpstr>
      <vt:lpstr>Simple Light</vt:lpstr>
      <vt:lpstr>  HORSELL SCHOOLS’ PTA  ANNUAL GENERAL MEETING   2024/2025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Sanjida Huddy</dc:creator>
  <cp:lastModifiedBy>1</cp:lastModifiedBy>
  <cp:revision>2</cp:revision>
  <dcterms:modified xsi:type="dcterms:W3CDTF">2025-09-25T11:30:47Z</dcterms:modified>
</cp:coreProperties>
</file>